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64" r:id="rId5"/>
    <p:sldId id="266" r:id="rId6"/>
    <p:sldId id="265" r:id="rId7"/>
    <p:sldId id="267" r:id="rId8"/>
    <p:sldId id="271" r:id="rId9"/>
    <p:sldId id="261" r:id="rId10"/>
    <p:sldId id="272" r:id="rId11"/>
    <p:sldId id="269" r:id="rId12"/>
    <p:sldId id="258" r:id="rId13"/>
    <p:sldId id="259" r:id="rId14"/>
    <p:sldId id="277" r:id="rId15"/>
    <p:sldId id="260" r:id="rId16"/>
    <p:sldId id="274" r:id="rId17"/>
    <p:sldId id="276" r:id="rId18"/>
    <p:sldId id="262" r:id="rId19"/>
    <p:sldId id="281" r:id="rId20"/>
    <p:sldId id="275" r:id="rId21"/>
    <p:sldId id="268" r:id="rId22"/>
    <p:sldId id="273" r:id="rId23"/>
    <p:sldId id="270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FDE"/>
    <a:srgbClr val="E3C684"/>
    <a:srgbClr val="EECF87"/>
    <a:srgbClr val="F99163"/>
    <a:srgbClr val="FC693D"/>
    <a:srgbClr val="FFBA4B"/>
    <a:srgbClr val="00B100"/>
    <a:srgbClr val="EECB6D"/>
    <a:srgbClr val="FFD872"/>
    <a:srgbClr val="FEE8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1"/>
    <p:restoredTop sz="92610"/>
  </p:normalViewPr>
  <p:slideViewPr>
    <p:cSldViewPr snapToGrid="0" snapToObjects="1">
      <p:cViewPr varScale="1">
        <p:scale>
          <a:sx n="101" d="100"/>
          <a:sy n="101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834F4-E9A5-0242-A058-D861F5488CCA}" type="doc">
      <dgm:prSet loTypeId="urn:microsoft.com/office/officeart/2005/8/layout/hList1" loCatId="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BD4B084-827E-DB48-A4F1-A5FED1F633BD}">
      <dgm:prSet phldrT="[Text]" custT="1"/>
      <dgm:spPr>
        <a:solidFill>
          <a:schemeClr val="accent1"/>
        </a:solidFill>
        <a:ln>
          <a:solidFill>
            <a:schemeClr val="accent5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300" dirty="0"/>
            <a:t>Load and Clean Data</a:t>
          </a:r>
        </a:p>
      </dgm:t>
    </dgm:pt>
    <dgm:pt modelId="{0C354A3D-CF94-A440-BF34-6DE8D2F2E36E}" type="parTrans" cxnId="{A1A18E06-245B-8F45-93E6-E92B3D00E058}">
      <dgm:prSet/>
      <dgm:spPr/>
      <dgm:t>
        <a:bodyPr/>
        <a:lstStyle/>
        <a:p>
          <a:endParaRPr lang="en-US"/>
        </a:p>
      </dgm:t>
    </dgm:pt>
    <dgm:pt modelId="{39471ECE-D199-6944-9DB7-1E7143FE5673}" type="sibTrans" cxnId="{A1A18E06-245B-8F45-93E6-E92B3D00E058}">
      <dgm:prSet/>
      <dgm:spPr/>
      <dgm:t>
        <a:bodyPr/>
        <a:lstStyle/>
        <a:p>
          <a:endParaRPr lang="en-US"/>
        </a:p>
      </dgm:t>
    </dgm:pt>
    <dgm:pt modelId="{B54DAA33-CACC-DB46-8655-3594CB61D623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Web scraping and querying</a:t>
          </a:r>
        </a:p>
      </dgm:t>
    </dgm:pt>
    <dgm:pt modelId="{F37DD8E2-AA15-714B-AFC4-09CD574D97BD}" type="parTrans" cxnId="{F6817D27-907B-AF43-B8AA-6C19F6E56ACE}">
      <dgm:prSet/>
      <dgm:spPr/>
      <dgm:t>
        <a:bodyPr/>
        <a:lstStyle/>
        <a:p>
          <a:endParaRPr lang="en-US"/>
        </a:p>
      </dgm:t>
    </dgm:pt>
    <dgm:pt modelId="{772D5872-6773-6E42-A6DE-74348B8A43CB}" type="sibTrans" cxnId="{F6817D27-907B-AF43-B8AA-6C19F6E56ACE}">
      <dgm:prSet/>
      <dgm:spPr/>
      <dgm:t>
        <a:bodyPr/>
        <a:lstStyle/>
        <a:p>
          <a:endParaRPr lang="en-US"/>
        </a:p>
      </dgm:t>
    </dgm:pt>
    <dgm:pt modelId="{68EFDEFA-40B4-F342-B663-1E64EE17F125}">
      <dgm:prSet phldrT="[Text]" custT="1"/>
      <dgm:spPr>
        <a:solidFill>
          <a:schemeClr val="accent1"/>
        </a:solidFill>
        <a:ln>
          <a:solidFill>
            <a:schemeClr val="accent5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200" dirty="0"/>
            <a:t>Exploratory Data Analysis</a:t>
          </a:r>
        </a:p>
      </dgm:t>
    </dgm:pt>
    <dgm:pt modelId="{7531854E-8C5B-0740-ADDC-D3D8168FD331}" type="parTrans" cxnId="{340D4F2A-E6BB-D34F-B998-F6878CB9D5B7}">
      <dgm:prSet/>
      <dgm:spPr/>
      <dgm:t>
        <a:bodyPr/>
        <a:lstStyle/>
        <a:p>
          <a:endParaRPr lang="en-US"/>
        </a:p>
      </dgm:t>
    </dgm:pt>
    <dgm:pt modelId="{5A46E475-FF99-264A-B576-DEDB152A96CB}" type="sibTrans" cxnId="{340D4F2A-E6BB-D34F-B998-F6878CB9D5B7}">
      <dgm:prSet/>
      <dgm:spPr/>
      <dgm:t>
        <a:bodyPr/>
        <a:lstStyle/>
        <a:p>
          <a:endParaRPr lang="en-US"/>
        </a:p>
      </dgm:t>
    </dgm:pt>
    <dgm:pt modelId="{2A5CB54A-3977-2441-9EEF-814BFCB3E19A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Univariate and bivariate relationships</a:t>
          </a:r>
        </a:p>
      </dgm:t>
    </dgm:pt>
    <dgm:pt modelId="{E13B2813-9C5C-0443-9F50-E816B9101E02}" type="parTrans" cxnId="{30145802-7C58-0A4B-A70B-F100C54EFCB4}">
      <dgm:prSet/>
      <dgm:spPr/>
      <dgm:t>
        <a:bodyPr/>
        <a:lstStyle/>
        <a:p>
          <a:endParaRPr lang="en-US"/>
        </a:p>
      </dgm:t>
    </dgm:pt>
    <dgm:pt modelId="{A6F6EDBF-4E29-6A48-9D55-E2686FF5FE46}" type="sibTrans" cxnId="{30145802-7C58-0A4B-A70B-F100C54EFCB4}">
      <dgm:prSet/>
      <dgm:spPr/>
      <dgm:t>
        <a:bodyPr/>
        <a:lstStyle/>
        <a:p>
          <a:endParaRPr lang="en-US"/>
        </a:p>
      </dgm:t>
    </dgm:pt>
    <dgm:pt modelId="{BA59313C-59A2-D94E-9331-0EFEA00430C0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Principal components analysis</a:t>
          </a:r>
        </a:p>
      </dgm:t>
    </dgm:pt>
    <dgm:pt modelId="{61385885-1EF2-3542-91C2-B80E4AD05147}" type="parTrans" cxnId="{FD7E4A8F-BA50-5244-83C9-B7E2C9EE5BE6}">
      <dgm:prSet/>
      <dgm:spPr/>
      <dgm:t>
        <a:bodyPr/>
        <a:lstStyle/>
        <a:p>
          <a:endParaRPr lang="en-US"/>
        </a:p>
      </dgm:t>
    </dgm:pt>
    <dgm:pt modelId="{44972ECF-A6F9-2C44-BA21-BE25A92B5025}" type="sibTrans" cxnId="{FD7E4A8F-BA50-5244-83C9-B7E2C9EE5BE6}">
      <dgm:prSet/>
      <dgm:spPr/>
      <dgm:t>
        <a:bodyPr/>
        <a:lstStyle/>
        <a:p>
          <a:endParaRPr lang="en-US"/>
        </a:p>
      </dgm:t>
    </dgm:pt>
    <dgm:pt modelId="{2B38D40C-D7CA-A94A-9853-8C12D2B94E4D}">
      <dgm:prSet phldrT="[Text]" custT="1"/>
      <dgm:spPr>
        <a:solidFill>
          <a:schemeClr val="accent1"/>
        </a:solidFill>
        <a:ln>
          <a:solidFill>
            <a:schemeClr val="accent5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300" dirty="0"/>
            <a:t>Build Models</a:t>
          </a:r>
        </a:p>
      </dgm:t>
    </dgm:pt>
    <dgm:pt modelId="{1A002009-B99B-B04E-8778-FD81C905984A}" type="parTrans" cxnId="{D353706D-3D40-7149-A622-765552407E4B}">
      <dgm:prSet/>
      <dgm:spPr/>
      <dgm:t>
        <a:bodyPr/>
        <a:lstStyle/>
        <a:p>
          <a:endParaRPr lang="en-US"/>
        </a:p>
      </dgm:t>
    </dgm:pt>
    <dgm:pt modelId="{AAE2F885-7DF6-D449-A237-CEF288556327}" type="sibTrans" cxnId="{D353706D-3D40-7149-A622-765552407E4B}">
      <dgm:prSet/>
      <dgm:spPr/>
      <dgm:t>
        <a:bodyPr/>
        <a:lstStyle/>
        <a:p>
          <a:endParaRPr lang="en-US"/>
        </a:p>
      </dgm:t>
    </dgm:pt>
    <dgm:pt modelId="{7545BA9F-E527-3048-907E-21B82D179288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Multiple linear regression</a:t>
          </a:r>
        </a:p>
      </dgm:t>
    </dgm:pt>
    <dgm:pt modelId="{834D5877-1E3C-8741-BB65-53DCACD474EF}" type="parTrans" cxnId="{2DEC34E1-126F-C94A-8BBE-508ECB1CCCE1}">
      <dgm:prSet/>
      <dgm:spPr/>
      <dgm:t>
        <a:bodyPr/>
        <a:lstStyle/>
        <a:p>
          <a:endParaRPr lang="en-US"/>
        </a:p>
      </dgm:t>
    </dgm:pt>
    <dgm:pt modelId="{9C4D160E-335B-714E-BA33-991381F0284C}" type="sibTrans" cxnId="{2DEC34E1-126F-C94A-8BBE-508ECB1CCCE1}">
      <dgm:prSet/>
      <dgm:spPr/>
      <dgm:t>
        <a:bodyPr/>
        <a:lstStyle/>
        <a:p>
          <a:endParaRPr lang="en-US"/>
        </a:p>
      </dgm:t>
    </dgm:pt>
    <dgm:pt modelId="{BE200ABD-C3A3-D34D-9D88-509FCFE91195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Cross-validation</a:t>
          </a:r>
        </a:p>
      </dgm:t>
    </dgm:pt>
    <dgm:pt modelId="{1BF88467-9830-7443-B2A4-E43C4EFFAEC8}" type="parTrans" cxnId="{7F0017DD-24EF-1345-83A1-ADE9D317B8F1}">
      <dgm:prSet/>
      <dgm:spPr/>
      <dgm:t>
        <a:bodyPr/>
        <a:lstStyle/>
        <a:p>
          <a:endParaRPr lang="en-US"/>
        </a:p>
      </dgm:t>
    </dgm:pt>
    <dgm:pt modelId="{D33DD064-A40D-1A41-9FE8-158BA0E62F4E}" type="sibTrans" cxnId="{7F0017DD-24EF-1345-83A1-ADE9D317B8F1}">
      <dgm:prSet/>
      <dgm:spPr/>
      <dgm:t>
        <a:bodyPr/>
        <a:lstStyle/>
        <a:p>
          <a:endParaRPr lang="en-US"/>
        </a:p>
      </dgm:t>
    </dgm:pt>
    <dgm:pt modelId="{F58461BE-CC43-3A43-BE9F-162D93389F0B}">
      <dgm:prSet custT="1"/>
      <dgm:spPr>
        <a:solidFill>
          <a:schemeClr val="accent1"/>
        </a:solidFill>
        <a:ln>
          <a:solidFill>
            <a:schemeClr val="accent5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300" dirty="0"/>
            <a:t>Optimize Models</a:t>
          </a:r>
        </a:p>
      </dgm:t>
    </dgm:pt>
    <dgm:pt modelId="{910058C6-3FD9-D24A-9854-D3C5A63D34E0}" type="parTrans" cxnId="{4672A566-8753-5E41-A971-F4101883C04E}">
      <dgm:prSet/>
      <dgm:spPr/>
      <dgm:t>
        <a:bodyPr/>
        <a:lstStyle/>
        <a:p>
          <a:endParaRPr lang="en-US"/>
        </a:p>
      </dgm:t>
    </dgm:pt>
    <dgm:pt modelId="{D983F0E4-493C-E84F-9341-D20942996658}" type="sibTrans" cxnId="{4672A566-8753-5E41-A971-F4101883C04E}">
      <dgm:prSet/>
      <dgm:spPr/>
      <dgm:t>
        <a:bodyPr/>
        <a:lstStyle/>
        <a:p>
          <a:endParaRPr lang="en-US"/>
        </a:p>
      </dgm:t>
    </dgm:pt>
    <dgm:pt modelId="{D4961255-1CF4-3243-A203-4124AD53DC5F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Regularization</a:t>
          </a:r>
        </a:p>
      </dgm:t>
    </dgm:pt>
    <dgm:pt modelId="{C1FF6416-0760-7A4B-9E77-5FFAC43152C4}" type="parTrans" cxnId="{859B8A67-CD8E-214B-B8CC-E5A322912171}">
      <dgm:prSet/>
      <dgm:spPr/>
      <dgm:t>
        <a:bodyPr/>
        <a:lstStyle/>
        <a:p>
          <a:endParaRPr lang="en-US"/>
        </a:p>
      </dgm:t>
    </dgm:pt>
    <dgm:pt modelId="{1DC69C81-5366-A74E-A394-DF45083A1968}" type="sibTrans" cxnId="{859B8A67-CD8E-214B-B8CC-E5A322912171}">
      <dgm:prSet/>
      <dgm:spPr/>
      <dgm:t>
        <a:bodyPr/>
        <a:lstStyle/>
        <a:p>
          <a:endParaRPr lang="en-US"/>
        </a:p>
      </dgm:t>
    </dgm:pt>
    <dgm:pt modelId="{20A738BD-CE11-0942-A4D1-866DC9BF29A7}">
      <dgm:prSet custT="1"/>
      <dgm:spPr>
        <a:solidFill>
          <a:schemeClr val="accent1"/>
        </a:solidFill>
        <a:ln>
          <a:solidFill>
            <a:schemeClr val="accent5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300" dirty="0"/>
            <a:t>Evaluate and Interpret</a:t>
          </a:r>
        </a:p>
      </dgm:t>
    </dgm:pt>
    <dgm:pt modelId="{C8208D2E-5B0F-004B-ADA8-F77B76D047E5}" type="parTrans" cxnId="{A3A1B74F-58B6-D643-94D1-69B8BF6997A8}">
      <dgm:prSet/>
      <dgm:spPr/>
      <dgm:t>
        <a:bodyPr/>
        <a:lstStyle/>
        <a:p>
          <a:endParaRPr lang="en-US"/>
        </a:p>
      </dgm:t>
    </dgm:pt>
    <dgm:pt modelId="{0B458D48-3DF0-3E41-B82E-2B3FF017DA07}" type="sibTrans" cxnId="{A3A1B74F-58B6-D643-94D1-69B8BF6997A8}">
      <dgm:prSet/>
      <dgm:spPr/>
      <dgm:t>
        <a:bodyPr/>
        <a:lstStyle/>
        <a:p>
          <a:endParaRPr lang="en-US"/>
        </a:p>
      </dgm:t>
    </dgm:pt>
    <dgm:pt modelId="{E2BCD2D4-FF77-7D44-9B18-3F1B92CC84C8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Evaluate model fit and predictions</a:t>
          </a:r>
        </a:p>
      </dgm:t>
    </dgm:pt>
    <dgm:pt modelId="{09A934C5-7010-F845-9A3F-4ECFD4438C56}" type="parTrans" cxnId="{37DA558A-8F3A-994B-BDB5-399B56B0E8CE}">
      <dgm:prSet/>
      <dgm:spPr/>
      <dgm:t>
        <a:bodyPr/>
        <a:lstStyle/>
        <a:p>
          <a:endParaRPr lang="en-US"/>
        </a:p>
      </dgm:t>
    </dgm:pt>
    <dgm:pt modelId="{9F6F7D8A-7343-3741-8631-52EFE9507F53}" type="sibTrans" cxnId="{37DA558A-8F3A-994B-BDB5-399B56B0E8CE}">
      <dgm:prSet/>
      <dgm:spPr/>
      <dgm:t>
        <a:bodyPr/>
        <a:lstStyle/>
        <a:p>
          <a:endParaRPr lang="en-US"/>
        </a:p>
      </dgm:t>
    </dgm:pt>
    <dgm:pt modelId="{B4971762-5F68-6C4B-8433-1EB876792B44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Feature selection</a:t>
          </a:r>
        </a:p>
      </dgm:t>
    </dgm:pt>
    <dgm:pt modelId="{C97B9881-46EE-6F47-90CF-A131246E79E7}" type="parTrans" cxnId="{81C69960-F598-3F4D-BD57-9661D9B6D1DB}">
      <dgm:prSet/>
      <dgm:spPr/>
      <dgm:t>
        <a:bodyPr/>
        <a:lstStyle/>
        <a:p>
          <a:endParaRPr lang="en-US"/>
        </a:p>
      </dgm:t>
    </dgm:pt>
    <dgm:pt modelId="{01E7CA2A-172F-574F-A899-A9C5E1C55716}" type="sibTrans" cxnId="{81C69960-F598-3F4D-BD57-9661D9B6D1DB}">
      <dgm:prSet/>
      <dgm:spPr/>
      <dgm:t>
        <a:bodyPr/>
        <a:lstStyle/>
        <a:p>
          <a:endParaRPr lang="en-US"/>
        </a:p>
      </dgm:t>
    </dgm:pt>
    <dgm:pt modelId="{F990977A-E551-8747-9701-1B0C125D3921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/>
            <a:t>Interpret significant features</a:t>
          </a:r>
        </a:p>
      </dgm:t>
    </dgm:pt>
    <dgm:pt modelId="{025C6321-2F2E-E24D-B42F-5789A1B00C07}" type="parTrans" cxnId="{8D7F4852-C96F-7043-9212-B09A5109354F}">
      <dgm:prSet/>
      <dgm:spPr/>
      <dgm:t>
        <a:bodyPr/>
        <a:lstStyle/>
        <a:p>
          <a:endParaRPr lang="en-US"/>
        </a:p>
      </dgm:t>
    </dgm:pt>
    <dgm:pt modelId="{E2F569D7-2792-9F4E-B94D-7DE155C97B15}" type="sibTrans" cxnId="{8D7F4852-C96F-7043-9212-B09A5109354F}">
      <dgm:prSet/>
      <dgm:spPr/>
      <dgm:t>
        <a:bodyPr/>
        <a:lstStyle/>
        <a:p>
          <a:endParaRPr lang="en-US"/>
        </a:p>
      </dgm:t>
    </dgm:pt>
    <dgm:pt modelId="{6CEFAF15-B2FC-6742-B0C7-2593A7B52A6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56771818-761C-AC4D-AED5-80D48822B30C}" type="parTrans" cxnId="{450E3771-0939-534E-8E21-835357E82071}">
      <dgm:prSet/>
      <dgm:spPr/>
      <dgm:t>
        <a:bodyPr/>
        <a:lstStyle/>
        <a:p>
          <a:endParaRPr lang="en-US"/>
        </a:p>
      </dgm:t>
    </dgm:pt>
    <dgm:pt modelId="{E9F30E05-F2C2-EA48-9379-A8784A3EBEC4}" type="sibTrans" cxnId="{450E3771-0939-534E-8E21-835357E82071}">
      <dgm:prSet/>
      <dgm:spPr/>
      <dgm:t>
        <a:bodyPr/>
        <a:lstStyle/>
        <a:p>
          <a:endParaRPr lang="en-US"/>
        </a:p>
      </dgm:t>
    </dgm:pt>
    <dgm:pt modelId="{507B3B0E-47D6-A748-9069-0FCA6AB5FBED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Normalization, transformation</a:t>
          </a:r>
        </a:p>
      </dgm:t>
    </dgm:pt>
    <dgm:pt modelId="{2C9B182E-4BBE-C542-A54C-EFF3B559E952}" type="parTrans" cxnId="{20FEF973-6EA4-A74A-B0C2-3EDF99B049BA}">
      <dgm:prSet/>
      <dgm:spPr/>
      <dgm:t>
        <a:bodyPr/>
        <a:lstStyle/>
        <a:p>
          <a:endParaRPr lang="en-US"/>
        </a:p>
      </dgm:t>
    </dgm:pt>
    <dgm:pt modelId="{F0EEEDE9-D646-5F49-99F6-D2668A098D64}" type="sibTrans" cxnId="{20FEF973-6EA4-A74A-B0C2-3EDF99B049BA}">
      <dgm:prSet/>
      <dgm:spPr/>
      <dgm:t>
        <a:bodyPr/>
        <a:lstStyle/>
        <a:p>
          <a:endParaRPr lang="en-US"/>
        </a:p>
      </dgm:t>
    </dgm:pt>
    <dgm:pt modelId="{E22C9F61-F476-404E-A7EE-68050374975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326EEB07-06A8-9A4E-8AF3-B4A7E2B97387}" type="parTrans" cxnId="{6286F933-EB6A-434D-8EA1-344E9DDE484C}">
      <dgm:prSet/>
      <dgm:spPr/>
      <dgm:t>
        <a:bodyPr/>
        <a:lstStyle/>
        <a:p>
          <a:endParaRPr lang="en-US"/>
        </a:p>
      </dgm:t>
    </dgm:pt>
    <dgm:pt modelId="{57269387-00B3-024D-9D87-14FDDAA902D0}" type="sibTrans" cxnId="{6286F933-EB6A-434D-8EA1-344E9DDE484C}">
      <dgm:prSet/>
      <dgm:spPr/>
      <dgm:t>
        <a:bodyPr/>
        <a:lstStyle/>
        <a:p>
          <a:endParaRPr lang="en-US"/>
        </a:p>
      </dgm:t>
    </dgm:pt>
    <dgm:pt modelId="{64B74845-2261-D74F-A5A8-65F2DC6FFCF6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52EA8535-93BE-EF48-9101-A6809281836A}" type="parTrans" cxnId="{024F4283-45A6-7844-A274-404D3A79090F}">
      <dgm:prSet/>
      <dgm:spPr/>
      <dgm:t>
        <a:bodyPr/>
        <a:lstStyle/>
        <a:p>
          <a:endParaRPr lang="en-US"/>
        </a:p>
      </dgm:t>
    </dgm:pt>
    <dgm:pt modelId="{9FBEE064-4E01-5D48-AE97-55F3E53D415D}" type="sibTrans" cxnId="{024F4283-45A6-7844-A274-404D3A79090F}">
      <dgm:prSet/>
      <dgm:spPr/>
      <dgm:t>
        <a:bodyPr/>
        <a:lstStyle/>
        <a:p>
          <a:endParaRPr lang="en-US"/>
        </a:p>
      </dgm:t>
    </dgm:pt>
    <dgm:pt modelId="{C83FE671-504F-544C-859C-25AF0A12E19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B15C3FD0-D251-3447-9AFB-E8E2A6DD7462}" type="parTrans" cxnId="{1D9BEE7A-E4D2-7543-853A-8435FEC035C2}">
      <dgm:prSet/>
      <dgm:spPr/>
      <dgm:t>
        <a:bodyPr/>
        <a:lstStyle/>
        <a:p>
          <a:endParaRPr lang="en-US"/>
        </a:p>
      </dgm:t>
    </dgm:pt>
    <dgm:pt modelId="{565F1D88-E9DE-BD40-AEA2-4457335C2CF0}" type="sibTrans" cxnId="{1D9BEE7A-E4D2-7543-853A-8435FEC035C2}">
      <dgm:prSet/>
      <dgm:spPr/>
      <dgm:t>
        <a:bodyPr/>
        <a:lstStyle/>
        <a:p>
          <a:endParaRPr lang="en-US"/>
        </a:p>
      </dgm:t>
    </dgm:pt>
    <dgm:pt modelId="{4D773C11-90D6-1648-86C9-17B7026D8BB1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9E85440E-5440-BF46-881B-09715DD9D6BE}" type="parTrans" cxnId="{6324C55E-24CF-1E48-B551-40B1FF2190EC}">
      <dgm:prSet/>
      <dgm:spPr/>
      <dgm:t>
        <a:bodyPr/>
        <a:lstStyle/>
        <a:p>
          <a:endParaRPr lang="en-US"/>
        </a:p>
      </dgm:t>
    </dgm:pt>
    <dgm:pt modelId="{4D44D837-1832-774D-A802-A810FD00AE29}" type="sibTrans" cxnId="{6324C55E-24CF-1E48-B551-40B1FF2190EC}">
      <dgm:prSet/>
      <dgm:spPr/>
      <dgm:t>
        <a:bodyPr/>
        <a:lstStyle/>
        <a:p>
          <a:endParaRPr lang="en-US"/>
        </a:p>
      </dgm:t>
    </dgm:pt>
    <dgm:pt modelId="{B0EE21F5-1C56-EC46-88DE-76669B9B234D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8843603A-FF99-CC41-A68F-B6A77B2D6CDD}" type="parTrans" cxnId="{4A8C91B2-3664-BE41-BFA1-DF4FBAD8FE8B}">
      <dgm:prSet/>
      <dgm:spPr/>
      <dgm:t>
        <a:bodyPr/>
        <a:lstStyle/>
        <a:p>
          <a:endParaRPr lang="en-US"/>
        </a:p>
      </dgm:t>
    </dgm:pt>
    <dgm:pt modelId="{57F1F591-48A0-5A43-9E48-E031389E0226}" type="sibTrans" cxnId="{4A8C91B2-3664-BE41-BFA1-DF4FBAD8FE8B}">
      <dgm:prSet/>
      <dgm:spPr/>
      <dgm:t>
        <a:bodyPr/>
        <a:lstStyle/>
        <a:p>
          <a:endParaRPr lang="en-US"/>
        </a:p>
      </dgm:t>
    </dgm:pt>
    <dgm:pt modelId="{619C6ADD-7DB2-0948-88F8-7D0C6DAC47A0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463FD622-21A6-7348-A95E-370AEFAC9EF3}" type="parTrans" cxnId="{A42DC634-5A86-674B-BF95-BAAE2739E176}">
      <dgm:prSet/>
      <dgm:spPr/>
      <dgm:t>
        <a:bodyPr/>
        <a:lstStyle/>
        <a:p>
          <a:endParaRPr lang="en-US"/>
        </a:p>
      </dgm:t>
    </dgm:pt>
    <dgm:pt modelId="{8E7A058B-CB46-5A4B-A37A-B23D940B0F8A}" type="sibTrans" cxnId="{A42DC634-5A86-674B-BF95-BAAE2739E176}">
      <dgm:prSet/>
      <dgm:spPr/>
      <dgm:t>
        <a:bodyPr/>
        <a:lstStyle/>
        <a:p>
          <a:endParaRPr lang="en-US"/>
        </a:p>
      </dgm:t>
    </dgm:pt>
    <dgm:pt modelId="{F2DE956F-79EC-6444-A387-4A0EAE98EB76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000" dirty="0"/>
        </a:p>
      </dgm:t>
    </dgm:pt>
    <dgm:pt modelId="{921A6F4A-2F76-3C46-A15D-5716D5C5502F}" type="parTrans" cxnId="{DF6D9EB5-068E-954B-A134-9841EDE7E0F8}">
      <dgm:prSet/>
      <dgm:spPr/>
      <dgm:t>
        <a:bodyPr/>
        <a:lstStyle/>
        <a:p>
          <a:endParaRPr lang="en-US"/>
        </a:p>
      </dgm:t>
    </dgm:pt>
    <dgm:pt modelId="{7315733D-E202-634E-9B85-6D4B05C1EF71}" type="sibTrans" cxnId="{DF6D9EB5-068E-954B-A134-9841EDE7E0F8}">
      <dgm:prSet/>
      <dgm:spPr/>
      <dgm:t>
        <a:bodyPr/>
        <a:lstStyle/>
        <a:p>
          <a:endParaRPr lang="en-US"/>
        </a:p>
      </dgm:t>
    </dgm:pt>
    <dgm:pt modelId="{B4C6F5E5-B645-CF43-BCBB-DBAF6F4A1F9B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2000" dirty="0"/>
        </a:p>
      </dgm:t>
    </dgm:pt>
    <dgm:pt modelId="{E88DA2F8-EA11-2944-AF25-42036AE077F1}" type="parTrans" cxnId="{3A1F0303-8BAE-C24F-BF1D-00231111BB4B}">
      <dgm:prSet/>
      <dgm:spPr/>
      <dgm:t>
        <a:bodyPr/>
        <a:lstStyle/>
        <a:p>
          <a:endParaRPr lang="en-US"/>
        </a:p>
      </dgm:t>
    </dgm:pt>
    <dgm:pt modelId="{7DDC0CCB-9874-1742-A7B3-8D95F9051FC1}" type="sibTrans" cxnId="{3A1F0303-8BAE-C24F-BF1D-00231111BB4B}">
      <dgm:prSet/>
      <dgm:spPr/>
      <dgm:t>
        <a:bodyPr/>
        <a:lstStyle/>
        <a:p>
          <a:endParaRPr lang="en-US"/>
        </a:p>
      </dgm:t>
    </dgm:pt>
    <dgm:pt modelId="{28860C1C-98B7-AC45-B25C-D13C0A7D180A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861336DE-FCFC-7B49-8026-74E7C81ABCF9}" type="parTrans" cxnId="{E00F3D14-FC9A-C545-9CA0-D15CB277DC32}">
      <dgm:prSet/>
      <dgm:spPr/>
      <dgm:t>
        <a:bodyPr/>
        <a:lstStyle/>
        <a:p>
          <a:endParaRPr lang="en-US"/>
        </a:p>
      </dgm:t>
    </dgm:pt>
    <dgm:pt modelId="{A2E859EE-750E-C24F-A3C2-656006FE0305}" type="sibTrans" cxnId="{E00F3D14-FC9A-C545-9CA0-D15CB277DC32}">
      <dgm:prSet/>
      <dgm:spPr/>
      <dgm:t>
        <a:bodyPr/>
        <a:lstStyle/>
        <a:p>
          <a:endParaRPr lang="en-US"/>
        </a:p>
      </dgm:t>
    </dgm:pt>
    <dgm:pt modelId="{0D55E5C3-32B2-7549-8CF2-806520813B6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Sparse features and imputation</a:t>
          </a:r>
        </a:p>
      </dgm:t>
    </dgm:pt>
    <dgm:pt modelId="{8F0401BE-062C-1A41-A9FA-3E7842AF567E}" type="parTrans" cxnId="{D3B91B93-53A7-6D4E-8B7B-EB6386203E05}">
      <dgm:prSet/>
      <dgm:spPr/>
      <dgm:t>
        <a:bodyPr/>
        <a:lstStyle/>
        <a:p>
          <a:endParaRPr lang="en-US"/>
        </a:p>
      </dgm:t>
    </dgm:pt>
    <dgm:pt modelId="{ED820CED-FE3B-2C4F-A336-EEF9564A57BB}" type="sibTrans" cxnId="{D3B91B93-53A7-6D4E-8B7B-EB6386203E05}">
      <dgm:prSet/>
      <dgm:spPr/>
      <dgm:t>
        <a:bodyPr/>
        <a:lstStyle/>
        <a:p>
          <a:endParaRPr lang="en-US"/>
        </a:p>
      </dgm:t>
    </dgm:pt>
    <dgm:pt modelId="{2E0E9DEC-659D-7445-93F1-A575191B4AC8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EDF2D4ED-745B-9441-9947-DAA28AE53264}" type="parTrans" cxnId="{1E14A021-8F9B-B84F-B2B0-0B4FC8FCE04C}">
      <dgm:prSet/>
      <dgm:spPr/>
      <dgm:t>
        <a:bodyPr/>
        <a:lstStyle/>
        <a:p>
          <a:endParaRPr lang="en-US"/>
        </a:p>
      </dgm:t>
    </dgm:pt>
    <dgm:pt modelId="{1E76FDC1-F1D6-D04C-969D-E50B068746A6}" type="sibTrans" cxnId="{1E14A021-8F9B-B84F-B2B0-0B4FC8FCE04C}">
      <dgm:prSet/>
      <dgm:spPr/>
      <dgm:t>
        <a:bodyPr/>
        <a:lstStyle/>
        <a:p>
          <a:endParaRPr lang="en-US"/>
        </a:p>
      </dgm:t>
    </dgm:pt>
    <dgm:pt modelId="{22A68082-E4E3-B049-B110-6A3B9DB4342E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E67888B6-DFC4-F643-8A55-B0ADA782D29A}" type="parTrans" cxnId="{20650C6A-293F-904F-A017-FB7F83BEBF45}">
      <dgm:prSet/>
      <dgm:spPr/>
      <dgm:t>
        <a:bodyPr/>
        <a:lstStyle/>
        <a:p>
          <a:endParaRPr lang="en-US"/>
        </a:p>
      </dgm:t>
    </dgm:pt>
    <dgm:pt modelId="{3358143E-FA25-454D-95A4-32B21900F3A7}" type="sibTrans" cxnId="{20650C6A-293F-904F-A017-FB7F83BEBF45}">
      <dgm:prSet/>
      <dgm:spPr/>
      <dgm:t>
        <a:bodyPr/>
        <a:lstStyle/>
        <a:p>
          <a:endParaRPr lang="en-US"/>
        </a:p>
      </dgm:t>
    </dgm:pt>
    <dgm:pt modelId="{F615860B-F7F0-F246-973E-1D38B102FE1F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36528AFE-A5E4-5A4A-AB30-641B89D9678E}" type="parTrans" cxnId="{0C1CFE6E-8E4F-FB46-BB5E-ABFC0F9420C4}">
      <dgm:prSet/>
      <dgm:spPr/>
      <dgm:t>
        <a:bodyPr/>
        <a:lstStyle/>
        <a:p>
          <a:endParaRPr lang="en-US"/>
        </a:p>
      </dgm:t>
    </dgm:pt>
    <dgm:pt modelId="{C99DDDBD-295C-CA47-9210-0D00B556B3F0}" type="sibTrans" cxnId="{0C1CFE6E-8E4F-FB46-BB5E-ABFC0F9420C4}">
      <dgm:prSet/>
      <dgm:spPr/>
      <dgm:t>
        <a:bodyPr/>
        <a:lstStyle/>
        <a:p>
          <a:endParaRPr lang="en-US"/>
        </a:p>
      </dgm:t>
    </dgm:pt>
    <dgm:pt modelId="{9E1B81E4-0242-3D4D-B1AC-A47C784C46DC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Decision trees and random forests</a:t>
          </a:r>
        </a:p>
      </dgm:t>
    </dgm:pt>
    <dgm:pt modelId="{8EB0ACFB-A6D4-E643-99D5-98319A195365}" type="parTrans" cxnId="{75750364-D492-3B47-B573-B5BB23044A13}">
      <dgm:prSet/>
      <dgm:spPr/>
      <dgm:t>
        <a:bodyPr/>
        <a:lstStyle/>
        <a:p>
          <a:endParaRPr lang="en-US"/>
        </a:p>
      </dgm:t>
    </dgm:pt>
    <dgm:pt modelId="{84736F8D-744E-3A4A-BFF5-61217438181D}" type="sibTrans" cxnId="{75750364-D492-3B47-B573-B5BB23044A13}">
      <dgm:prSet/>
      <dgm:spPr/>
      <dgm:t>
        <a:bodyPr/>
        <a:lstStyle/>
        <a:p>
          <a:endParaRPr lang="en-US"/>
        </a:p>
      </dgm:t>
    </dgm:pt>
    <dgm:pt modelId="{2C1DA27A-EC2B-5C4B-95A5-B5DAB5B6E61D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BD1402C0-0B08-FC4B-A7B4-E145ACF0F989}" type="parTrans" cxnId="{222E3582-27CC-B246-B4A6-22082741648B}">
      <dgm:prSet/>
      <dgm:spPr/>
      <dgm:t>
        <a:bodyPr/>
        <a:lstStyle/>
        <a:p>
          <a:endParaRPr lang="en-US"/>
        </a:p>
      </dgm:t>
    </dgm:pt>
    <dgm:pt modelId="{5E65348D-C515-2241-AAF0-BEAC6FA3FDA3}" type="sibTrans" cxnId="{222E3582-27CC-B246-B4A6-22082741648B}">
      <dgm:prSet/>
      <dgm:spPr/>
      <dgm:t>
        <a:bodyPr/>
        <a:lstStyle/>
        <a:p>
          <a:endParaRPr lang="en-US"/>
        </a:p>
      </dgm:t>
    </dgm:pt>
    <dgm:pt modelId="{B08E5A83-D76F-D749-9407-A37DAB82243B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B5042D53-3316-1A4C-95F9-B53410EEA5C5}" type="parTrans" cxnId="{0FFD0B99-65AA-C54D-8841-6C393B44B82F}">
      <dgm:prSet/>
      <dgm:spPr/>
      <dgm:t>
        <a:bodyPr/>
        <a:lstStyle/>
        <a:p>
          <a:endParaRPr lang="en-US"/>
        </a:p>
      </dgm:t>
    </dgm:pt>
    <dgm:pt modelId="{FF693EF0-4270-5446-8B05-D274084A1692}" type="sibTrans" cxnId="{0FFD0B99-65AA-C54D-8841-6C393B44B82F}">
      <dgm:prSet/>
      <dgm:spPr/>
      <dgm:t>
        <a:bodyPr/>
        <a:lstStyle/>
        <a:p>
          <a:endParaRPr lang="en-US"/>
        </a:p>
      </dgm:t>
    </dgm:pt>
    <dgm:pt modelId="{4B665C3F-F540-8140-84DC-3DCEDA7E0E55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2000" dirty="0"/>
            <a:t>Parameter tuning</a:t>
          </a:r>
        </a:p>
      </dgm:t>
    </dgm:pt>
    <dgm:pt modelId="{BF4C332A-C955-C744-A615-51E25B48BAD5}" type="parTrans" cxnId="{67062C2A-0144-164D-8332-85F010A2333D}">
      <dgm:prSet/>
      <dgm:spPr/>
      <dgm:t>
        <a:bodyPr/>
        <a:lstStyle/>
        <a:p>
          <a:endParaRPr lang="en-US"/>
        </a:p>
      </dgm:t>
    </dgm:pt>
    <dgm:pt modelId="{84F29975-5B02-474F-AA86-0F79EE1E1C13}" type="sibTrans" cxnId="{67062C2A-0144-164D-8332-85F010A2333D}">
      <dgm:prSet/>
      <dgm:spPr/>
      <dgm:t>
        <a:bodyPr/>
        <a:lstStyle/>
        <a:p>
          <a:endParaRPr lang="en-US"/>
        </a:p>
      </dgm:t>
    </dgm:pt>
    <dgm:pt modelId="{D7BE0F5A-61CC-BA41-92C6-3A91C8A36CA5}">
      <dgm:prSet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6D282ACD-DF8E-3F40-80CB-6A32FB4797CD}" type="parTrans" cxnId="{485183DB-0145-264B-B3E3-A2CE25796437}">
      <dgm:prSet/>
      <dgm:spPr/>
      <dgm:t>
        <a:bodyPr/>
        <a:lstStyle/>
        <a:p>
          <a:endParaRPr lang="en-US"/>
        </a:p>
      </dgm:t>
    </dgm:pt>
    <dgm:pt modelId="{69FB8D5F-1E0D-0D4F-8502-F9B060D7F02A}" type="sibTrans" cxnId="{485183DB-0145-264B-B3E3-A2CE25796437}">
      <dgm:prSet/>
      <dgm:spPr/>
      <dgm:t>
        <a:bodyPr/>
        <a:lstStyle/>
        <a:p>
          <a:endParaRPr lang="en-US"/>
        </a:p>
      </dgm:t>
    </dgm:pt>
    <dgm:pt modelId="{032B3531-2109-864E-8B6F-58241D8D539B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0142D872-37AA-5943-A595-0310253A2FE7}" type="parTrans" cxnId="{1C189841-F4CC-504E-8C12-351A0D660679}">
      <dgm:prSet/>
      <dgm:spPr/>
      <dgm:t>
        <a:bodyPr/>
        <a:lstStyle/>
        <a:p>
          <a:endParaRPr lang="en-US"/>
        </a:p>
      </dgm:t>
    </dgm:pt>
    <dgm:pt modelId="{AF048F03-F2A7-684D-BE20-8522D42D129B}" type="sibTrans" cxnId="{1C189841-F4CC-504E-8C12-351A0D660679}">
      <dgm:prSet/>
      <dgm:spPr/>
      <dgm:t>
        <a:bodyPr/>
        <a:lstStyle/>
        <a:p>
          <a:endParaRPr lang="en-US"/>
        </a:p>
      </dgm:t>
    </dgm:pt>
    <dgm:pt modelId="{C8FBC265-BFC9-5F41-9525-8859B453F012}">
      <dgm:prSet phldrT="[Text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endParaRPr lang="en-US" sz="2000" dirty="0"/>
        </a:p>
      </dgm:t>
    </dgm:pt>
    <dgm:pt modelId="{6F006EA9-E88E-A248-A5EF-6345FE2A9A51}" type="parTrans" cxnId="{58190AC4-6EE2-C64C-A324-8D3225966F89}">
      <dgm:prSet/>
      <dgm:spPr/>
      <dgm:t>
        <a:bodyPr/>
        <a:lstStyle/>
        <a:p>
          <a:endParaRPr lang="en-US"/>
        </a:p>
      </dgm:t>
    </dgm:pt>
    <dgm:pt modelId="{0F6D188D-C235-A048-BA21-CDE7504F171D}" type="sibTrans" cxnId="{58190AC4-6EE2-C64C-A324-8D3225966F89}">
      <dgm:prSet/>
      <dgm:spPr/>
      <dgm:t>
        <a:bodyPr/>
        <a:lstStyle/>
        <a:p>
          <a:endParaRPr lang="en-US"/>
        </a:p>
      </dgm:t>
    </dgm:pt>
    <dgm:pt modelId="{8AEA6173-89F2-314D-A59E-53979E13B9BC}" type="pres">
      <dgm:prSet presAssocID="{498834F4-E9A5-0242-A058-D861F5488CCA}" presName="Name0" presStyleCnt="0">
        <dgm:presLayoutVars>
          <dgm:dir/>
          <dgm:animLvl val="lvl"/>
          <dgm:resizeHandles val="exact"/>
        </dgm:presLayoutVars>
      </dgm:prSet>
      <dgm:spPr/>
    </dgm:pt>
    <dgm:pt modelId="{E9FC2A36-9F56-D640-A524-83E6BE0D8926}" type="pres">
      <dgm:prSet presAssocID="{9BD4B084-827E-DB48-A4F1-A5FED1F633BD}" presName="composite" presStyleCnt="0"/>
      <dgm:spPr/>
    </dgm:pt>
    <dgm:pt modelId="{3A47E549-1E3A-3A40-A5C2-54DCE6D6D39A}" type="pres">
      <dgm:prSet presAssocID="{9BD4B084-827E-DB48-A4F1-A5FED1F633BD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73C5FB57-6677-574D-9969-D1F0B5307D1E}" type="pres">
      <dgm:prSet presAssocID="{9BD4B084-827E-DB48-A4F1-A5FED1F633BD}" presName="desTx" presStyleLbl="alignAccFollowNode1" presStyleIdx="0" presStyleCnt="5">
        <dgm:presLayoutVars>
          <dgm:bulletEnabled val="1"/>
        </dgm:presLayoutVars>
      </dgm:prSet>
      <dgm:spPr/>
    </dgm:pt>
    <dgm:pt modelId="{78960F66-BD88-464B-9D60-A42339FB4F19}" type="pres">
      <dgm:prSet presAssocID="{39471ECE-D199-6944-9DB7-1E7143FE5673}" presName="space" presStyleCnt="0"/>
      <dgm:spPr/>
    </dgm:pt>
    <dgm:pt modelId="{5A71FEA5-4532-424F-97D3-CC1C4E7C1C4B}" type="pres">
      <dgm:prSet presAssocID="{68EFDEFA-40B4-F342-B663-1E64EE17F125}" presName="composite" presStyleCnt="0"/>
      <dgm:spPr/>
    </dgm:pt>
    <dgm:pt modelId="{C31DE25A-F62E-6243-BC9D-A8988DFDAB68}" type="pres">
      <dgm:prSet presAssocID="{68EFDEFA-40B4-F342-B663-1E64EE17F125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3BE07492-91BA-AC44-96B0-BEE5DBD97146}" type="pres">
      <dgm:prSet presAssocID="{68EFDEFA-40B4-F342-B663-1E64EE17F125}" presName="desTx" presStyleLbl="alignAccFollowNode1" presStyleIdx="1" presStyleCnt="5">
        <dgm:presLayoutVars>
          <dgm:bulletEnabled val="1"/>
        </dgm:presLayoutVars>
      </dgm:prSet>
      <dgm:spPr/>
    </dgm:pt>
    <dgm:pt modelId="{1E821716-254E-E946-9CDB-C3C57D73E60A}" type="pres">
      <dgm:prSet presAssocID="{5A46E475-FF99-264A-B576-DEDB152A96CB}" presName="space" presStyleCnt="0"/>
      <dgm:spPr/>
    </dgm:pt>
    <dgm:pt modelId="{168DF054-B920-7B4F-BF76-E3EB53EB00A7}" type="pres">
      <dgm:prSet presAssocID="{2B38D40C-D7CA-A94A-9853-8C12D2B94E4D}" presName="composite" presStyleCnt="0"/>
      <dgm:spPr/>
    </dgm:pt>
    <dgm:pt modelId="{8E805A07-9360-C64B-97F9-091E51EA77AA}" type="pres">
      <dgm:prSet presAssocID="{2B38D40C-D7CA-A94A-9853-8C12D2B94E4D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7A4DF1E7-F166-B449-829A-00C8C4318683}" type="pres">
      <dgm:prSet presAssocID="{2B38D40C-D7CA-A94A-9853-8C12D2B94E4D}" presName="desTx" presStyleLbl="alignAccFollowNode1" presStyleIdx="2" presStyleCnt="5">
        <dgm:presLayoutVars>
          <dgm:bulletEnabled val="1"/>
        </dgm:presLayoutVars>
      </dgm:prSet>
      <dgm:spPr/>
    </dgm:pt>
    <dgm:pt modelId="{B8EA9A34-5532-5C48-8B44-D18D42DA9AB4}" type="pres">
      <dgm:prSet presAssocID="{AAE2F885-7DF6-D449-A237-CEF288556327}" presName="space" presStyleCnt="0"/>
      <dgm:spPr/>
    </dgm:pt>
    <dgm:pt modelId="{77405D45-F876-9C42-82B3-13DED0AB6BDB}" type="pres">
      <dgm:prSet presAssocID="{F58461BE-CC43-3A43-BE9F-162D93389F0B}" presName="composite" presStyleCnt="0"/>
      <dgm:spPr/>
    </dgm:pt>
    <dgm:pt modelId="{BA01D42D-1DFC-474E-BC9A-55C45B0B679D}" type="pres">
      <dgm:prSet presAssocID="{F58461BE-CC43-3A43-BE9F-162D93389F0B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31319B82-9DAE-BD44-9BB1-C97AEA0CD2E1}" type="pres">
      <dgm:prSet presAssocID="{F58461BE-CC43-3A43-BE9F-162D93389F0B}" presName="desTx" presStyleLbl="alignAccFollowNode1" presStyleIdx="3" presStyleCnt="5">
        <dgm:presLayoutVars>
          <dgm:bulletEnabled val="1"/>
        </dgm:presLayoutVars>
      </dgm:prSet>
      <dgm:spPr/>
    </dgm:pt>
    <dgm:pt modelId="{43AA4325-1587-B24E-9117-7714C11BC741}" type="pres">
      <dgm:prSet presAssocID="{D983F0E4-493C-E84F-9341-D20942996658}" presName="space" presStyleCnt="0"/>
      <dgm:spPr/>
    </dgm:pt>
    <dgm:pt modelId="{FA2923C3-BB20-CC4D-9608-7CAA4F8282EA}" type="pres">
      <dgm:prSet presAssocID="{20A738BD-CE11-0942-A4D1-866DC9BF29A7}" presName="composite" presStyleCnt="0"/>
      <dgm:spPr/>
    </dgm:pt>
    <dgm:pt modelId="{A4571B16-8671-634F-B808-E72D8E5D98A3}" type="pres">
      <dgm:prSet presAssocID="{20A738BD-CE11-0942-A4D1-866DC9BF29A7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3B0A64A0-002B-A141-8E69-98731F7E46C6}" type="pres">
      <dgm:prSet presAssocID="{20A738BD-CE11-0942-A4D1-866DC9BF29A7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30145802-7C58-0A4B-A70B-F100C54EFCB4}" srcId="{68EFDEFA-40B4-F342-B663-1E64EE17F125}" destId="{2A5CB54A-3977-2441-9EEF-814BFCB3E19A}" srcOrd="1" destOrd="0" parTransId="{E13B2813-9C5C-0443-9F50-E816B9101E02}" sibTransId="{A6F6EDBF-4E29-6A48-9D55-E2686FF5FE46}"/>
    <dgm:cxn modelId="{2FE2B702-8DAF-DD45-B46C-E06C31BC2E73}" type="presOf" srcId="{C83FE671-504F-544C-859C-25AF0A12E19B}" destId="{7A4DF1E7-F166-B449-829A-00C8C4318683}" srcOrd="0" destOrd="0" presId="urn:microsoft.com/office/officeart/2005/8/layout/hList1"/>
    <dgm:cxn modelId="{3A1F0303-8BAE-C24F-BF1D-00231111BB4B}" srcId="{20A738BD-CE11-0942-A4D1-866DC9BF29A7}" destId="{B4C6F5E5-B645-CF43-BCBB-DBAF6F4A1F9B}" srcOrd="2" destOrd="0" parTransId="{E88DA2F8-EA11-2944-AF25-42036AE077F1}" sibTransId="{7DDC0CCB-9874-1742-A7B3-8D95F9051FC1}"/>
    <dgm:cxn modelId="{A1A18E06-245B-8F45-93E6-E92B3D00E058}" srcId="{498834F4-E9A5-0242-A058-D861F5488CCA}" destId="{9BD4B084-827E-DB48-A4F1-A5FED1F633BD}" srcOrd="0" destOrd="0" parTransId="{0C354A3D-CF94-A440-BF34-6DE8D2F2E36E}" sibTransId="{39471ECE-D199-6944-9DB7-1E7143FE5673}"/>
    <dgm:cxn modelId="{A8A02F08-1440-1D47-BD77-D06D5DCC7CAE}" type="presOf" srcId="{BA59313C-59A2-D94E-9331-0EFEA00430C0}" destId="{3BE07492-91BA-AC44-96B0-BEE5DBD97146}" srcOrd="0" destOrd="3" presId="urn:microsoft.com/office/officeart/2005/8/layout/hList1"/>
    <dgm:cxn modelId="{01ED0710-6B06-D64E-BED6-35F75DD86D2F}" type="presOf" srcId="{BE200ABD-C3A3-D34D-9D88-509FCFE91195}" destId="{7A4DF1E7-F166-B449-829A-00C8C4318683}" srcOrd="0" destOrd="5" presId="urn:microsoft.com/office/officeart/2005/8/layout/hList1"/>
    <dgm:cxn modelId="{4AD72013-CA07-3A4A-90D9-DB847FC4422F}" type="presOf" srcId="{F615860B-F7F0-F246-973E-1D38B102FE1F}" destId="{3BE07492-91BA-AC44-96B0-BEE5DBD97146}" srcOrd="0" destOrd="4" presId="urn:microsoft.com/office/officeart/2005/8/layout/hList1"/>
    <dgm:cxn modelId="{E00F3D14-FC9A-C545-9CA0-D15CB277DC32}" srcId="{9BD4B084-827E-DB48-A4F1-A5FED1F633BD}" destId="{28860C1C-98B7-AC45-B25C-D13C0A7D180A}" srcOrd="2" destOrd="0" parTransId="{861336DE-FCFC-7B49-8026-74E7C81ABCF9}" sibTransId="{A2E859EE-750E-C24F-A3C2-656006FE0305}"/>
    <dgm:cxn modelId="{AEF81417-550C-C349-A87F-6E8F83666752}" type="presOf" srcId="{F990977A-E551-8747-9701-1B0C125D3921}" destId="{3B0A64A0-002B-A141-8E69-98731F7E46C6}" srcOrd="0" destOrd="3" presId="urn:microsoft.com/office/officeart/2005/8/layout/hList1"/>
    <dgm:cxn modelId="{1C53811A-5C00-2F46-B56B-EA8BABC439D9}" type="presOf" srcId="{D7BE0F5A-61CC-BA41-92C6-3A91C8A36CA5}" destId="{31319B82-9DAE-BD44-9BB1-C97AEA0CD2E1}" srcOrd="0" destOrd="4" presId="urn:microsoft.com/office/officeart/2005/8/layout/hList1"/>
    <dgm:cxn modelId="{1E14A021-8F9B-B84F-B2B0-0B4FC8FCE04C}" srcId="{9BD4B084-827E-DB48-A4F1-A5FED1F633BD}" destId="{2E0E9DEC-659D-7445-93F1-A575191B4AC8}" srcOrd="4" destOrd="0" parTransId="{EDF2D4ED-745B-9441-9947-DAA28AE53264}" sibTransId="{1E76FDC1-F1D6-D04C-969D-E50B068746A6}"/>
    <dgm:cxn modelId="{F6817D27-907B-AF43-B8AA-6C19F6E56ACE}" srcId="{9BD4B084-827E-DB48-A4F1-A5FED1F633BD}" destId="{B54DAA33-CACC-DB46-8655-3594CB61D623}" srcOrd="1" destOrd="0" parTransId="{F37DD8E2-AA15-714B-AFC4-09CD574D97BD}" sibTransId="{772D5872-6773-6E42-A6DE-74348B8A43CB}"/>
    <dgm:cxn modelId="{6E57EE29-F9E9-0642-BC09-6B34A7CA038C}" type="presOf" srcId="{0D55E5C3-32B2-7549-8CF2-806520813B6B}" destId="{73C5FB57-6677-574D-9969-D1F0B5307D1E}" srcOrd="0" destOrd="5" presId="urn:microsoft.com/office/officeart/2005/8/layout/hList1"/>
    <dgm:cxn modelId="{67062C2A-0144-164D-8332-85F010A2333D}" srcId="{F58461BE-CC43-3A43-BE9F-162D93389F0B}" destId="{4B665C3F-F540-8140-84DC-3DCEDA7E0E55}" srcOrd="5" destOrd="0" parTransId="{BF4C332A-C955-C744-A615-51E25B48BAD5}" sibTransId="{84F29975-5B02-474F-AA86-0F79EE1E1C13}"/>
    <dgm:cxn modelId="{340D4F2A-E6BB-D34F-B998-F6878CB9D5B7}" srcId="{498834F4-E9A5-0242-A058-D861F5488CCA}" destId="{68EFDEFA-40B4-F342-B663-1E64EE17F125}" srcOrd="1" destOrd="0" parTransId="{7531854E-8C5B-0740-ADDC-D3D8168FD331}" sibTransId="{5A46E475-FF99-264A-B576-DEDB152A96CB}"/>
    <dgm:cxn modelId="{F5DA522A-B897-994A-B6EB-4C8FC74E49BD}" type="presOf" srcId="{2B38D40C-D7CA-A94A-9853-8C12D2B94E4D}" destId="{8E805A07-9360-C64B-97F9-091E51EA77AA}" srcOrd="0" destOrd="0" presId="urn:microsoft.com/office/officeart/2005/8/layout/hList1"/>
    <dgm:cxn modelId="{6286F933-EB6A-434D-8EA1-344E9DDE484C}" srcId="{68EFDEFA-40B4-F342-B663-1E64EE17F125}" destId="{E22C9F61-F476-404E-A7EE-68050374975B}" srcOrd="0" destOrd="0" parTransId="{326EEB07-06A8-9A4E-8AF3-B4A7E2B97387}" sibTransId="{57269387-00B3-024D-9D87-14FDDAA902D0}"/>
    <dgm:cxn modelId="{A42DC634-5A86-674B-BF95-BAAE2739E176}" srcId="{F58461BE-CC43-3A43-BE9F-162D93389F0B}" destId="{619C6ADD-7DB2-0948-88F8-7D0C6DAC47A0}" srcOrd="2" destOrd="0" parTransId="{463FD622-21A6-7348-A95E-370AEFAC9EF3}" sibTransId="{8E7A058B-CB46-5A4B-A37A-B23D940B0F8A}"/>
    <dgm:cxn modelId="{7136F33D-C8C8-9B43-A561-410F30DE280C}" type="presOf" srcId="{C8FBC265-BFC9-5F41-9525-8859B453F012}" destId="{7A4DF1E7-F166-B449-829A-00C8C4318683}" srcOrd="0" destOrd="6" presId="urn:microsoft.com/office/officeart/2005/8/layout/hList1"/>
    <dgm:cxn modelId="{32ADC43F-16C1-D84D-8384-E9F3BEEB943C}" type="presOf" srcId="{B54DAA33-CACC-DB46-8655-3594CB61D623}" destId="{73C5FB57-6677-574D-9969-D1F0B5307D1E}" srcOrd="0" destOrd="1" presId="urn:microsoft.com/office/officeart/2005/8/layout/hList1"/>
    <dgm:cxn modelId="{1C189841-F4CC-504E-8C12-351A0D660679}" srcId="{2B38D40C-D7CA-A94A-9853-8C12D2B94E4D}" destId="{032B3531-2109-864E-8B6F-58241D8D539B}" srcOrd="7" destOrd="0" parTransId="{0142D872-37AA-5943-A595-0310253A2FE7}" sibTransId="{AF048F03-F2A7-684D-BE20-8522D42D129B}"/>
    <dgm:cxn modelId="{68997B47-128D-1049-98C4-4C82DA947A49}" type="presOf" srcId="{F2DE956F-79EC-6444-A387-4A0EAE98EB76}" destId="{3B0A64A0-002B-A141-8E69-98731F7E46C6}" srcOrd="0" destOrd="0" presId="urn:microsoft.com/office/officeart/2005/8/layout/hList1"/>
    <dgm:cxn modelId="{C3830B4D-AAFE-4448-8859-E422E06B0B03}" type="presOf" srcId="{4D773C11-90D6-1648-86C9-17B7026D8BB1}" destId="{7A4DF1E7-F166-B449-829A-00C8C4318683}" srcOrd="0" destOrd="2" presId="urn:microsoft.com/office/officeart/2005/8/layout/hList1"/>
    <dgm:cxn modelId="{A3A1B74F-58B6-D643-94D1-69B8BF6997A8}" srcId="{498834F4-E9A5-0242-A058-D861F5488CCA}" destId="{20A738BD-CE11-0942-A4D1-866DC9BF29A7}" srcOrd="4" destOrd="0" parTransId="{C8208D2E-5B0F-004B-ADA8-F77B76D047E5}" sibTransId="{0B458D48-3DF0-3E41-B82E-2B3FF017DA07}"/>
    <dgm:cxn modelId="{8D7F4852-C96F-7043-9212-B09A5109354F}" srcId="{20A738BD-CE11-0942-A4D1-866DC9BF29A7}" destId="{F990977A-E551-8747-9701-1B0C125D3921}" srcOrd="3" destOrd="0" parTransId="{025C6321-2F2E-E24D-B42F-5789A1B00C07}" sibTransId="{E2F569D7-2792-9F4E-B94D-7DE155C97B15}"/>
    <dgm:cxn modelId="{225EFC56-8724-DF41-9F3B-2CB527978ECD}" type="presOf" srcId="{E22C9F61-F476-404E-A7EE-68050374975B}" destId="{3BE07492-91BA-AC44-96B0-BEE5DBD97146}" srcOrd="0" destOrd="0" presId="urn:microsoft.com/office/officeart/2005/8/layout/hList1"/>
    <dgm:cxn modelId="{2265C45B-809F-FE4B-BF2F-4DCD2B53F84A}" type="presOf" srcId="{4B665C3F-F540-8140-84DC-3DCEDA7E0E55}" destId="{31319B82-9DAE-BD44-9BB1-C97AEA0CD2E1}" srcOrd="0" destOrd="5" presId="urn:microsoft.com/office/officeart/2005/8/layout/hList1"/>
    <dgm:cxn modelId="{6324C55E-24CF-1E48-B551-40B1FF2190EC}" srcId="{2B38D40C-D7CA-A94A-9853-8C12D2B94E4D}" destId="{4D773C11-90D6-1648-86C9-17B7026D8BB1}" srcOrd="2" destOrd="0" parTransId="{9E85440E-5440-BF46-881B-09715DD9D6BE}" sibTransId="{4D44D837-1832-774D-A802-A810FD00AE29}"/>
    <dgm:cxn modelId="{81C69960-F598-3F4D-BD57-9661D9B6D1DB}" srcId="{F58461BE-CC43-3A43-BE9F-162D93389F0B}" destId="{B4971762-5F68-6C4B-8433-1EB876792B44}" srcOrd="3" destOrd="0" parTransId="{C97B9881-46EE-6F47-90CF-A131246E79E7}" sibTransId="{01E7CA2A-172F-574F-A899-A9C5E1C55716}"/>
    <dgm:cxn modelId="{436D1F63-3749-9743-8E6D-1C3646143BBC}" type="presOf" srcId="{B4971762-5F68-6C4B-8433-1EB876792B44}" destId="{31319B82-9DAE-BD44-9BB1-C97AEA0CD2E1}" srcOrd="0" destOrd="3" presId="urn:microsoft.com/office/officeart/2005/8/layout/hList1"/>
    <dgm:cxn modelId="{75750364-D492-3B47-B573-B5BB23044A13}" srcId="{2B38D40C-D7CA-A94A-9853-8C12D2B94E4D}" destId="{9E1B81E4-0242-3D4D-B1AC-A47C784C46DC}" srcOrd="3" destOrd="0" parTransId="{8EB0ACFB-A6D4-E643-99D5-98319A195365}" sibTransId="{84736F8D-744E-3A4A-BFF5-61217438181D}"/>
    <dgm:cxn modelId="{4672A566-8753-5E41-A971-F4101883C04E}" srcId="{498834F4-E9A5-0242-A058-D861F5488CCA}" destId="{F58461BE-CC43-3A43-BE9F-162D93389F0B}" srcOrd="3" destOrd="0" parTransId="{910058C6-3FD9-D24A-9854-D3C5A63D34E0}" sibTransId="{D983F0E4-493C-E84F-9341-D20942996658}"/>
    <dgm:cxn modelId="{859B8A67-CD8E-214B-B8CC-E5A322912171}" srcId="{F58461BE-CC43-3A43-BE9F-162D93389F0B}" destId="{D4961255-1CF4-3243-A203-4124AD53DC5F}" srcOrd="1" destOrd="0" parTransId="{C1FF6416-0760-7A4B-9E77-5FFAC43152C4}" sibTransId="{1DC69C81-5366-A74E-A394-DF45083A1968}"/>
    <dgm:cxn modelId="{20650C6A-293F-904F-A017-FB7F83BEBF45}" srcId="{9BD4B084-827E-DB48-A4F1-A5FED1F633BD}" destId="{22A68082-E4E3-B049-B110-6A3B9DB4342E}" srcOrd="6" destOrd="0" parTransId="{E67888B6-DFC4-F643-8A55-B0ADA782D29A}" sibTransId="{3358143E-FA25-454D-95A4-32B21900F3A7}"/>
    <dgm:cxn modelId="{D353706D-3D40-7149-A622-765552407E4B}" srcId="{498834F4-E9A5-0242-A058-D861F5488CCA}" destId="{2B38D40C-D7CA-A94A-9853-8C12D2B94E4D}" srcOrd="2" destOrd="0" parTransId="{1A002009-B99B-B04E-8778-FD81C905984A}" sibTransId="{AAE2F885-7DF6-D449-A237-CEF288556327}"/>
    <dgm:cxn modelId="{0C1CFE6E-8E4F-FB46-BB5E-ABFC0F9420C4}" srcId="{68EFDEFA-40B4-F342-B663-1E64EE17F125}" destId="{F615860B-F7F0-F246-973E-1D38B102FE1F}" srcOrd="4" destOrd="0" parTransId="{36528AFE-A5E4-5A4A-AB30-641B89D9678E}" sibTransId="{C99DDDBD-295C-CA47-9210-0D00B556B3F0}"/>
    <dgm:cxn modelId="{6F85E370-BBD8-0042-90F7-65DCCDF9D562}" type="presOf" srcId="{D4961255-1CF4-3243-A203-4124AD53DC5F}" destId="{31319B82-9DAE-BD44-9BB1-C97AEA0CD2E1}" srcOrd="0" destOrd="1" presId="urn:microsoft.com/office/officeart/2005/8/layout/hList1"/>
    <dgm:cxn modelId="{450E3771-0939-534E-8E21-835357E82071}" srcId="{9BD4B084-827E-DB48-A4F1-A5FED1F633BD}" destId="{6CEFAF15-B2FC-6742-B0C7-2593A7B52A6F}" srcOrd="0" destOrd="0" parTransId="{56771818-761C-AC4D-AED5-80D48822B30C}" sibTransId="{E9F30E05-F2C2-EA48-9379-A8784A3EBEC4}"/>
    <dgm:cxn modelId="{2EFE7573-79F5-4E43-8D25-326CE5004844}" type="presOf" srcId="{E2BCD2D4-FF77-7D44-9B18-3F1B92CC84C8}" destId="{3B0A64A0-002B-A141-8E69-98731F7E46C6}" srcOrd="0" destOrd="1" presId="urn:microsoft.com/office/officeart/2005/8/layout/hList1"/>
    <dgm:cxn modelId="{20FEF973-6EA4-A74A-B0C2-3EDF99B049BA}" srcId="{9BD4B084-827E-DB48-A4F1-A5FED1F633BD}" destId="{507B3B0E-47D6-A748-9069-0FCA6AB5FBED}" srcOrd="3" destOrd="0" parTransId="{2C9B182E-4BBE-C542-A54C-EFF3B559E952}" sibTransId="{F0EEEDE9-D646-5F49-99F6-D2668A098D64}"/>
    <dgm:cxn modelId="{1D9BEE7A-E4D2-7543-853A-8435FEC035C2}" srcId="{2B38D40C-D7CA-A94A-9853-8C12D2B94E4D}" destId="{C83FE671-504F-544C-859C-25AF0A12E19B}" srcOrd="0" destOrd="0" parTransId="{B15C3FD0-D251-3447-9AFB-E8E2A6DD7462}" sibTransId="{565F1D88-E9DE-BD40-AEA2-4457335C2CF0}"/>
    <dgm:cxn modelId="{222E3582-27CC-B246-B4A6-22082741648B}" srcId="{2B38D40C-D7CA-A94A-9853-8C12D2B94E4D}" destId="{2C1DA27A-EC2B-5C4B-95A5-B5DAB5B6E61D}" srcOrd="4" destOrd="0" parTransId="{BD1402C0-0B08-FC4B-A7B4-E145ACF0F989}" sibTransId="{5E65348D-C515-2241-AAF0-BEAC6FA3FDA3}"/>
    <dgm:cxn modelId="{024F4283-45A6-7844-A274-404D3A79090F}" srcId="{68EFDEFA-40B4-F342-B663-1E64EE17F125}" destId="{64B74845-2261-D74F-A5A8-65F2DC6FFCF6}" srcOrd="2" destOrd="0" parTransId="{52EA8535-93BE-EF48-9101-A6809281836A}" sibTransId="{9FBEE064-4E01-5D48-AE97-55F3E53D415D}"/>
    <dgm:cxn modelId="{73324783-7D63-854B-BA6E-80993539B55B}" type="presOf" srcId="{9E1B81E4-0242-3D4D-B1AC-A47C784C46DC}" destId="{7A4DF1E7-F166-B449-829A-00C8C4318683}" srcOrd="0" destOrd="3" presId="urn:microsoft.com/office/officeart/2005/8/layout/hList1"/>
    <dgm:cxn modelId="{073B2688-8094-7148-875C-694C307E3233}" type="presOf" srcId="{619C6ADD-7DB2-0948-88F8-7D0C6DAC47A0}" destId="{31319B82-9DAE-BD44-9BB1-C97AEA0CD2E1}" srcOrd="0" destOrd="2" presId="urn:microsoft.com/office/officeart/2005/8/layout/hList1"/>
    <dgm:cxn modelId="{37DA558A-8F3A-994B-BDB5-399B56B0E8CE}" srcId="{20A738BD-CE11-0942-A4D1-866DC9BF29A7}" destId="{E2BCD2D4-FF77-7D44-9B18-3F1B92CC84C8}" srcOrd="1" destOrd="0" parTransId="{09A934C5-7010-F845-9A3F-4ECFD4438C56}" sibTransId="{9F6F7D8A-7343-3741-8631-52EFE9507F53}"/>
    <dgm:cxn modelId="{FD7E4A8F-BA50-5244-83C9-B7E2C9EE5BE6}" srcId="{68EFDEFA-40B4-F342-B663-1E64EE17F125}" destId="{BA59313C-59A2-D94E-9331-0EFEA00430C0}" srcOrd="3" destOrd="0" parTransId="{61385885-1EF2-3542-91C2-B80E4AD05147}" sibTransId="{44972ECF-A6F9-2C44-BA21-BE25A92B5025}"/>
    <dgm:cxn modelId="{D3B91B93-53A7-6D4E-8B7B-EB6386203E05}" srcId="{9BD4B084-827E-DB48-A4F1-A5FED1F633BD}" destId="{0D55E5C3-32B2-7549-8CF2-806520813B6B}" srcOrd="5" destOrd="0" parTransId="{8F0401BE-062C-1A41-A9FA-3E7842AF567E}" sibTransId="{ED820CED-FE3B-2C4F-A336-EEF9564A57BB}"/>
    <dgm:cxn modelId="{0FFD0B99-65AA-C54D-8841-6C393B44B82F}" srcId="{F58461BE-CC43-3A43-BE9F-162D93389F0B}" destId="{B08E5A83-D76F-D749-9407-A37DAB82243B}" srcOrd="6" destOrd="0" parTransId="{B5042D53-3316-1A4C-95F9-B53410EEA5C5}" sibTransId="{FF693EF0-4270-5446-8B05-D274084A1692}"/>
    <dgm:cxn modelId="{2D819799-DDB5-FA43-8B4A-F2DD7C2433BE}" type="presOf" srcId="{B4C6F5E5-B645-CF43-BCBB-DBAF6F4A1F9B}" destId="{3B0A64A0-002B-A141-8E69-98731F7E46C6}" srcOrd="0" destOrd="2" presId="urn:microsoft.com/office/officeart/2005/8/layout/hList1"/>
    <dgm:cxn modelId="{0EBA3C9E-5902-8743-AD7E-1131B4BF5971}" type="presOf" srcId="{2E0E9DEC-659D-7445-93F1-A575191B4AC8}" destId="{73C5FB57-6677-574D-9969-D1F0B5307D1E}" srcOrd="0" destOrd="4" presId="urn:microsoft.com/office/officeart/2005/8/layout/hList1"/>
    <dgm:cxn modelId="{3966389F-C766-9741-90C4-B1CE54107383}" type="presOf" srcId="{B08E5A83-D76F-D749-9407-A37DAB82243B}" destId="{31319B82-9DAE-BD44-9BB1-C97AEA0CD2E1}" srcOrd="0" destOrd="6" presId="urn:microsoft.com/office/officeart/2005/8/layout/hList1"/>
    <dgm:cxn modelId="{93D160A0-E498-EA4E-87A7-D7F85375B547}" type="presOf" srcId="{6CEFAF15-B2FC-6742-B0C7-2593A7B52A6F}" destId="{73C5FB57-6677-574D-9969-D1F0B5307D1E}" srcOrd="0" destOrd="0" presId="urn:microsoft.com/office/officeart/2005/8/layout/hList1"/>
    <dgm:cxn modelId="{303FF0A6-5FAC-F748-A7EE-0D22474EB1D7}" type="presOf" srcId="{28860C1C-98B7-AC45-B25C-D13C0A7D180A}" destId="{73C5FB57-6677-574D-9969-D1F0B5307D1E}" srcOrd="0" destOrd="2" presId="urn:microsoft.com/office/officeart/2005/8/layout/hList1"/>
    <dgm:cxn modelId="{868D11AD-9106-B249-96E5-69FABA0EF225}" type="presOf" srcId="{507B3B0E-47D6-A748-9069-0FCA6AB5FBED}" destId="{73C5FB57-6677-574D-9969-D1F0B5307D1E}" srcOrd="0" destOrd="3" presId="urn:microsoft.com/office/officeart/2005/8/layout/hList1"/>
    <dgm:cxn modelId="{4A8C91B2-3664-BE41-BFA1-DF4FBAD8FE8B}" srcId="{F58461BE-CC43-3A43-BE9F-162D93389F0B}" destId="{B0EE21F5-1C56-EC46-88DE-76669B9B234D}" srcOrd="0" destOrd="0" parTransId="{8843603A-FF99-CC41-A68F-B6A77B2D6CDD}" sibTransId="{57F1F591-48A0-5A43-9E48-E031389E0226}"/>
    <dgm:cxn modelId="{DF6D9EB5-068E-954B-A134-9841EDE7E0F8}" srcId="{20A738BD-CE11-0942-A4D1-866DC9BF29A7}" destId="{F2DE956F-79EC-6444-A387-4A0EAE98EB76}" srcOrd="0" destOrd="0" parTransId="{921A6F4A-2F76-3C46-A15D-5716D5C5502F}" sibTransId="{7315733D-E202-634E-9B85-6D4B05C1EF71}"/>
    <dgm:cxn modelId="{D0D45EB7-3DE4-4346-B5D2-ABF17E8BF4D0}" type="presOf" srcId="{498834F4-E9A5-0242-A058-D861F5488CCA}" destId="{8AEA6173-89F2-314D-A59E-53979E13B9BC}" srcOrd="0" destOrd="0" presId="urn:microsoft.com/office/officeart/2005/8/layout/hList1"/>
    <dgm:cxn modelId="{D5A4A6B7-3986-B34D-B98B-AD40345BCA5C}" type="presOf" srcId="{64B74845-2261-D74F-A5A8-65F2DC6FFCF6}" destId="{3BE07492-91BA-AC44-96B0-BEE5DBD97146}" srcOrd="0" destOrd="2" presId="urn:microsoft.com/office/officeart/2005/8/layout/hList1"/>
    <dgm:cxn modelId="{60CC2BBD-6D90-C44D-8FC4-4834736B998B}" type="presOf" srcId="{032B3531-2109-864E-8B6F-58241D8D539B}" destId="{7A4DF1E7-F166-B449-829A-00C8C4318683}" srcOrd="0" destOrd="7" presId="urn:microsoft.com/office/officeart/2005/8/layout/hList1"/>
    <dgm:cxn modelId="{0C9256BE-2001-1040-9227-7E3C04EFEF31}" type="presOf" srcId="{F58461BE-CC43-3A43-BE9F-162D93389F0B}" destId="{BA01D42D-1DFC-474E-BC9A-55C45B0B679D}" srcOrd="0" destOrd="0" presId="urn:microsoft.com/office/officeart/2005/8/layout/hList1"/>
    <dgm:cxn modelId="{86E244C0-ABB0-2C41-83F0-3FDBE0F3CF49}" type="presOf" srcId="{9BD4B084-827E-DB48-A4F1-A5FED1F633BD}" destId="{3A47E549-1E3A-3A40-A5C2-54DCE6D6D39A}" srcOrd="0" destOrd="0" presId="urn:microsoft.com/office/officeart/2005/8/layout/hList1"/>
    <dgm:cxn modelId="{124845C2-ED85-0E40-8A76-7200E8481BC4}" type="presOf" srcId="{68EFDEFA-40B4-F342-B663-1E64EE17F125}" destId="{C31DE25A-F62E-6243-BC9D-A8988DFDAB68}" srcOrd="0" destOrd="0" presId="urn:microsoft.com/office/officeart/2005/8/layout/hList1"/>
    <dgm:cxn modelId="{58190AC4-6EE2-C64C-A324-8D3225966F89}" srcId="{2B38D40C-D7CA-A94A-9853-8C12D2B94E4D}" destId="{C8FBC265-BFC9-5F41-9525-8859B453F012}" srcOrd="6" destOrd="0" parTransId="{6F006EA9-E88E-A248-A5EF-6345FE2A9A51}" sibTransId="{0F6D188D-C235-A048-BA21-CDE7504F171D}"/>
    <dgm:cxn modelId="{D493ADC6-5439-DF41-8131-19B2BF20492E}" type="presOf" srcId="{20A738BD-CE11-0942-A4D1-866DC9BF29A7}" destId="{A4571B16-8671-634F-B808-E72D8E5D98A3}" srcOrd="0" destOrd="0" presId="urn:microsoft.com/office/officeart/2005/8/layout/hList1"/>
    <dgm:cxn modelId="{A6307ACD-E55D-4F4B-9D7F-F792DCEA40A3}" type="presOf" srcId="{22A68082-E4E3-B049-B110-6A3B9DB4342E}" destId="{73C5FB57-6677-574D-9969-D1F0B5307D1E}" srcOrd="0" destOrd="6" presId="urn:microsoft.com/office/officeart/2005/8/layout/hList1"/>
    <dgm:cxn modelId="{485183DB-0145-264B-B3E3-A2CE25796437}" srcId="{F58461BE-CC43-3A43-BE9F-162D93389F0B}" destId="{D7BE0F5A-61CC-BA41-92C6-3A91C8A36CA5}" srcOrd="4" destOrd="0" parTransId="{6D282ACD-DF8E-3F40-80CB-6A32FB4797CD}" sibTransId="{69FB8D5F-1E0D-0D4F-8502-F9B060D7F02A}"/>
    <dgm:cxn modelId="{7F0017DD-24EF-1345-83A1-ADE9D317B8F1}" srcId="{2B38D40C-D7CA-A94A-9853-8C12D2B94E4D}" destId="{BE200ABD-C3A3-D34D-9D88-509FCFE91195}" srcOrd="5" destOrd="0" parTransId="{1BF88467-9830-7443-B2A4-E43C4EFFAEC8}" sibTransId="{D33DD064-A40D-1A41-9FE8-158BA0E62F4E}"/>
    <dgm:cxn modelId="{2DEC34E1-126F-C94A-8BBE-508ECB1CCCE1}" srcId="{2B38D40C-D7CA-A94A-9853-8C12D2B94E4D}" destId="{7545BA9F-E527-3048-907E-21B82D179288}" srcOrd="1" destOrd="0" parTransId="{834D5877-1E3C-8741-BB65-53DCACD474EF}" sibTransId="{9C4D160E-335B-714E-BA33-991381F0284C}"/>
    <dgm:cxn modelId="{1521FDE4-0957-4D44-8052-D875CD2C1E65}" type="presOf" srcId="{B0EE21F5-1C56-EC46-88DE-76669B9B234D}" destId="{31319B82-9DAE-BD44-9BB1-C97AEA0CD2E1}" srcOrd="0" destOrd="0" presId="urn:microsoft.com/office/officeart/2005/8/layout/hList1"/>
    <dgm:cxn modelId="{C9B314E7-0321-0243-A193-6302FC6056A3}" type="presOf" srcId="{2C1DA27A-EC2B-5C4B-95A5-B5DAB5B6E61D}" destId="{7A4DF1E7-F166-B449-829A-00C8C4318683}" srcOrd="0" destOrd="4" presId="urn:microsoft.com/office/officeart/2005/8/layout/hList1"/>
    <dgm:cxn modelId="{BF0543E8-E352-FD4A-979A-3EE123DC3FE3}" type="presOf" srcId="{7545BA9F-E527-3048-907E-21B82D179288}" destId="{7A4DF1E7-F166-B449-829A-00C8C4318683}" srcOrd="0" destOrd="1" presId="urn:microsoft.com/office/officeart/2005/8/layout/hList1"/>
    <dgm:cxn modelId="{4BC86BFD-DB2B-8744-9A95-146F96ED22F9}" type="presOf" srcId="{2A5CB54A-3977-2441-9EEF-814BFCB3E19A}" destId="{3BE07492-91BA-AC44-96B0-BEE5DBD97146}" srcOrd="0" destOrd="1" presId="urn:microsoft.com/office/officeart/2005/8/layout/hList1"/>
    <dgm:cxn modelId="{AECF6EF5-49F7-5F41-9C72-4FB17E2DC172}" type="presParOf" srcId="{8AEA6173-89F2-314D-A59E-53979E13B9BC}" destId="{E9FC2A36-9F56-D640-A524-83E6BE0D8926}" srcOrd="0" destOrd="0" presId="urn:microsoft.com/office/officeart/2005/8/layout/hList1"/>
    <dgm:cxn modelId="{95AE9E0C-F4BC-EB45-89DC-0F3183DA6AB4}" type="presParOf" srcId="{E9FC2A36-9F56-D640-A524-83E6BE0D8926}" destId="{3A47E549-1E3A-3A40-A5C2-54DCE6D6D39A}" srcOrd="0" destOrd="0" presId="urn:microsoft.com/office/officeart/2005/8/layout/hList1"/>
    <dgm:cxn modelId="{0EB4997A-1D05-A44E-BD68-4FA7BE548946}" type="presParOf" srcId="{E9FC2A36-9F56-D640-A524-83E6BE0D8926}" destId="{73C5FB57-6677-574D-9969-D1F0B5307D1E}" srcOrd="1" destOrd="0" presId="urn:microsoft.com/office/officeart/2005/8/layout/hList1"/>
    <dgm:cxn modelId="{54284B3D-4251-BB4B-9A53-77805C576E1D}" type="presParOf" srcId="{8AEA6173-89F2-314D-A59E-53979E13B9BC}" destId="{78960F66-BD88-464B-9D60-A42339FB4F19}" srcOrd="1" destOrd="0" presId="urn:microsoft.com/office/officeart/2005/8/layout/hList1"/>
    <dgm:cxn modelId="{5F934306-C3F8-214F-93C2-D6651B3111DE}" type="presParOf" srcId="{8AEA6173-89F2-314D-A59E-53979E13B9BC}" destId="{5A71FEA5-4532-424F-97D3-CC1C4E7C1C4B}" srcOrd="2" destOrd="0" presId="urn:microsoft.com/office/officeart/2005/8/layout/hList1"/>
    <dgm:cxn modelId="{026DC4A5-07BE-2A4F-992F-C9341413A8F8}" type="presParOf" srcId="{5A71FEA5-4532-424F-97D3-CC1C4E7C1C4B}" destId="{C31DE25A-F62E-6243-BC9D-A8988DFDAB68}" srcOrd="0" destOrd="0" presId="urn:microsoft.com/office/officeart/2005/8/layout/hList1"/>
    <dgm:cxn modelId="{3E6F9169-4BE5-C04F-AE5E-B26E45283064}" type="presParOf" srcId="{5A71FEA5-4532-424F-97D3-CC1C4E7C1C4B}" destId="{3BE07492-91BA-AC44-96B0-BEE5DBD97146}" srcOrd="1" destOrd="0" presId="urn:microsoft.com/office/officeart/2005/8/layout/hList1"/>
    <dgm:cxn modelId="{61F9600A-15A7-8843-8F21-673CCE64D37D}" type="presParOf" srcId="{8AEA6173-89F2-314D-A59E-53979E13B9BC}" destId="{1E821716-254E-E946-9CDB-C3C57D73E60A}" srcOrd="3" destOrd="0" presId="urn:microsoft.com/office/officeart/2005/8/layout/hList1"/>
    <dgm:cxn modelId="{5B2AF409-B527-EB4E-A4A5-39B8073F2FDC}" type="presParOf" srcId="{8AEA6173-89F2-314D-A59E-53979E13B9BC}" destId="{168DF054-B920-7B4F-BF76-E3EB53EB00A7}" srcOrd="4" destOrd="0" presId="urn:microsoft.com/office/officeart/2005/8/layout/hList1"/>
    <dgm:cxn modelId="{FF1F7B62-B3E8-5C4D-909B-643296FA00BE}" type="presParOf" srcId="{168DF054-B920-7B4F-BF76-E3EB53EB00A7}" destId="{8E805A07-9360-C64B-97F9-091E51EA77AA}" srcOrd="0" destOrd="0" presId="urn:microsoft.com/office/officeart/2005/8/layout/hList1"/>
    <dgm:cxn modelId="{FA2A4ABF-40E7-F84F-BE63-CB3DE8E61404}" type="presParOf" srcId="{168DF054-B920-7B4F-BF76-E3EB53EB00A7}" destId="{7A4DF1E7-F166-B449-829A-00C8C4318683}" srcOrd="1" destOrd="0" presId="urn:microsoft.com/office/officeart/2005/8/layout/hList1"/>
    <dgm:cxn modelId="{BD6CB447-14F0-EF45-B70A-4E9A84C6265A}" type="presParOf" srcId="{8AEA6173-89F2-314D-A59E-53979E13B9BC}" destId="{B8EA9A34-5532-5C48-8B44-D18D42DA9AB4}" srcOrd="5" destOrd="0" presId="urn:microsoft.com/office/officeart/2005/8/layout/hList1"/>
    <dgm:cxn modelId="{96E937E9-36EE-5742-8A9C-133214DBBAE0}" type="presParOf" srcId="{8AEA6173-89F2-314D-A59E-53979E13B9BC}" destId="{77405D45-F876-9C42-82B3-13DED0AB6BDB}" srcOrd="6" destOrd="0" presId="urn:microsoft.com/office/officeart/2005/8/layout/hList1"/>
    <dgm:cxn modelId="{50F8CDA5-EDB0-DF44-97AC-0E941021F8B0}" type="presParOf" srcId="{77405D45-F876-9C42-82B3-13DED0AB6BDB}" destId="{BA01D42D-1DFC-474E-BC9A-55C45B0B679D}" srcOrd="0" destOrd="0" presId="urn:microsoft.com/office/officeart/2005/8/layout/hList1"/>
    <dgm:cxn modelId="{EA3A3EE5-A890-EB49-99DF-BB4691A5AF79}" type="presParOf" srcId="{77405D45-F876-9C42-82B3-13DED0AB6BDB}" destId="{31319B82-9DAE-BD44-9BB1-C97AEA0CD2E1}" srcOrd="1" destOrd="0" presId="urn:microsoft.com/office/officeart/2005/8/layout/hList1"/>
    <dgm:cxn modelId="{91ABDE7E-A03E-804B-976D-AAD33DFDAD3D}" type="presParOf" srcId="{8AEA6173-89F2-314D-A59E-53979E13B9BC}" destId="{43AA4325-1587-B24E-9117-7714C11BC741}" srcOrd="7" destOrd="0" presId="urn:microsoft.com/office/officeart/2005/8/layout/hList1"/>
    <dgm:cxn modelId="{B07B1F6D-B34D-024B-8C40-E72475509831}" type="presParOf" srcId="{8AEA6173-89F2-314D-A59E-53979E13B9BC}" destId="{FA2923C3-BB20-CC4D-9608-7CAA4F8282EA}" srcOrd="8" destOrd="0" presId="urn:microsoft.com/office/officeart/2005/8/layout/hList1"/>
    <dgm:cxn modelId="{90BF0095-8C6B-A942-9289-D551B6AD1E0D}" type="presParOf" srcId="{FA2923C3-BB20-CC4D-9608-7CAA4F8282EA}" destId="{A4571B16-8671-634F-B808-E72D8E5D98A3}" srcOrd="0" destOrd="0" presId="urn:microsoft.com/office/officeart/2005/8/layout/hList1"/>
    <dgm:cxn modelId="{009A4CD2-BBC3-7743-9858-B1400A7998DE}" type="presParOf" srcId="{FA2923C3-BB20-CC4D-9608-7CAA4F8282EA}" destId="{3B0A64A0-002B-A141-8E69-98731F7E46C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7E549-1E3A-3A40-A5C2-54DCE6D6D39A}">
      <dsp:nvSpPr>
        <dsp:cNvPr id="0" name=""/>
        <dsp:cNvSpPr/>
      </dsp:nvSpPr>
      <dsp:spPr>
        <a:xfrm>
          <a:off x="5489" y="101062"/>
          <a:ext cx="2104317" cy="84172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5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Load and Clean Data</a:t>
          </a:r>
        </a:p>
      </dsp:txBody>
      <dsp:txXfrm>
        <a:off x="5489" y="101062"/>
        <a:ext cx="2104317" cy="841727"/>
      </dsp:txXfrm>
    </dsp:sp>
    <dsp:sp modelId="{73C5FB57-6677-574D-9969-D1F0B5307D1E}">
      <dsp:nvSpPr>
        <dsp:cNvPr id="0" name=""/>
        <dsp:cNvSpPr/>
      </dsp:nvSpPr>
      <dsp:spPr>
        <a:xfrm>
          <a:off x="5489" y="942789"/>
          <a:ext cx="2104317" cy="3946259"/>
        </a:xfrm>
        <a:prstGeom prst="rect">
          <a:avLst/>
        </a:prstGeom>
        <a:solidFill>
          <a:schemeClr val="tx2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Web scraping and querying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Normalization, transformation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Sparse features and imputation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5489" y="942789"/>
        <a:ext cx="2104317" cy="3946259"/>
      </dsp:txXfrm>
    </dsp:sp>
    <dsp:sp modelId="{C31DE25A-F62E-6243-BC9D-A8988DFDAB68}">
      <dsp:nvSpPr>
        <dsp:cNvPr id="0" name=""/>
        <dsp:cNvSpPr/>
      </dsp:nvSpPr>
      <dsp:spPr>
        <a:xfrm>
          <a:off x="2404411" y="101062"/>
          <a:ext cx="2104317" cy="84172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5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Exploratory Data Analysis</a:t>
          </a:r>
        </a:p>
      </dsp:txBody>
      <dsp:txXfrm>
        <a:off x="2404411" y="101062"/>
        <a:ext cx="2104317" cy="841727"/>
      </dsp:txXfrm>
    </dsp:sp>
    <dsp:sp modelId="{3BE07492-91BA-AC44-96B0-BEE5DBD97146}">
      <dsp:nvSpPr>
        <dsp:cNvPr id="0" name=""/>
        <dsp:cNvSpPr/>
      </dsp:nvSpPr>
      <dsp:spPr>
        <a:xfrm>
          <a:off x="2404411" y="942789"/>
          <a:ext cx="2104317" cy="3946259"/>
        </a:xfrm>
        <a:prstGeom prst="rect">
          <a:avLst/>
        </a:prstGeom>
        <a:solidFill>
          <a:schemeClr val="tx2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-1684941"/>
              <a:satOff val="-5708"/>
              <a:lumOff val="-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Univariate and bivariate relationships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Principal components analysis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2404411" y="942789"/>
        <a:ext cx="2104317" cy="3946259"/>
      </dsp:txXfrm>
    </dsp:sp>
    <dsp:sp modelId="{8E805A07-9360-C64B-97F9-091E51EA77AA}">
      <dsp:nvSpPr>
        <dsp:cNvPr id="0" name=""/>
        <dsp:cNvSpPr/>
      </dsp:nvSpPr>
      <dsp:spPr>
        <a:xfrm>
          <a:off x="4803334" y="101062"/>
          <a:ext cx="2104317" cy="84172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5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Build Models</a:t>
          </a:r>
        </a:p>
      </dsp:txBody>
      <dsp:txXfrm>
        <a:off x="4803334" y="101062"/>
        <a:ext cx="2104317" cy="841727"/>
      </dsp:txXfrm>
    </dsp:sp>
    <dsp:sp modelId="{7A4DF1E7-F166-B449-829A-00C8C4318683}">
      <dsp:nvSpPr>
        <dsp:cNvPr id="0" name=""/>
        <dsp:cNvSpPr/>
      </dsp:nvSpPr>
      <dsp:spPr>
        <a:xfrm>
          <a:off x="4803334" y="942789"/>
          <a:ext cx="2104317" cy="3946259"/>
        </a:xfrm>
        <a:prstGeom prst="rect">
          <a:avLst/>
        </a:prstGeom>
        <a:solidFill>
          <a:schemeClr val="tx2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Multiple linear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Decision trees and random forests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Cross-validation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4803334" y="942789"/>
        <a:ext cx="2104317" cy="3946259"/>
      </dsp:txXfrm>
    </dsp:sp>
    <dsp:sp modelId="{BA01D42D-1DFC-474E-BC9A-55C45B0B679D}">
      <dsp:nvSpPr>
        <dsp:cNvPr id="0" name=""/>
        <dsp:cNvSpPr/>
      </dsp:nvSpPr>
      <dsp:spPr>
        <a:xfrm>
          <a:off x="7202256" y="101062"/>
          <a:ext cx="2104317" cy="84172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5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Optimize Models</a:t>
          </a:r>
        </a:p>
      </dsp:txBody>
      <dsp:txXfrm>
        <a:off x="7202256" y="101062"/>
        <a:ext cx="2104317" cy="841727"/>
      </dsp:txXfrm>
    </dsp:sp>
    <dsp:sp modelId="{31319B82-9DAE-BD44-9BB1-C97AEA0CD2E1}">
      <dsp:nvSpPr>
        <dsp:cNvPr id="0" name=""/>
        <dsp:cNvSpPr/>
      </dsp:nvSpPr>
      <dsp:spPr>
        <a:xfrm>
          <a:off x="7202256" y="942789"/>
          <a:ext cx="2104317" cy="3946259"/>
        </a:xfrm>
        <a:prstGeom prst="rect">
          <a:avLst/>
        </a:prstGeom>
        <a:solidFill>
          <a:schemeClr val="tx2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-5054821"/>
              <a:satOff val="-17124"/>
              <a:lumOff val="-2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Regularization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Feature selection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Parameter tuning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7202256" y="942789"/>
        <a:ext cx="2104317" cy="3946259"/>
      </dsp:txXfrm>
    </dsp:sp>
    <dsp:sp modelId="{A4571B16-8671-634F-B808-E72D8E5D98A3}">
      <dsp:nvSpPr>
        <dsp:cNvPr id="0" name=""/>
        <dsp:cNvSpPr/>
      </dsp:nvSpPr>
      <dsp:spPr>
        <a:xfrm>
          <a:off x="9601178" y="101062"/>
          <a:ext cx="2104317" cy="84172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accent5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Evaluate and Interpret</a:t>
          </a:r>
        </a:p>
      </dsp:txBody>
      <dsp:txXfrm>
        <a:off x="9601178" y="101062"/>
        <a:ext cx="2104317" cy="841727"/>
      </dsp:txXfrm>
    </dsp:sp>
    <dsp:sp modelId="{3B0A64A0-002B-A141-8E69-98731F7E46C6}">
      <dsp:nvSpPr>
        <dsp:cNvPr id="0" name=""/>
        <dsp:cNvSpPr/>
      </dsp:nvSpPr>
      <dsp:spPr>
        <a:xfrm>
          <a:off x="9601178" y="942789"/>
          <a:ext cx="2104317" cy="3946259"/>
        </a:xfrm>
        <a:prstGeom prst="rect">
          <a:avLst/>
        </a:prstGeom>
        <a:solidFill>
          <a:schemeClr val="tx2">
            <a:lumMod val="20000"/>
            <a:lumOff val="80000"/>
            <a:alpha val="9000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Evaluate model fit and predictions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Interpret significant features</a:t>
          </a:r>
        </a:p>
      </dsp:txBody>
      <dsp:txXfrm>
        <a:off x="9601178" y="942789"/>
        <a:ext cx="2104317" cy="39462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4841-DD51-1A40-9716-42584A46F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D3F32-E33E-4D45-B458-911991E49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2DB3C-F1CC-F645-89A9-80DCFE40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7E1F0-7C2D-1548-9348-F3E504BF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C66B7-4C24-C442-95BC-DA800F16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C50A-FE79-684B-ACD7-3C3CD331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2FE6A-E468-ED45-A5FC-F5B72444D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627BF-B6F9-444C-AE4A-91BFD0BD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977A1-D19E-3E42-A19E-5023A9B5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24F61-2DFD-3B46-99CB-E0012E71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A627C-56A5-B741-BB91-7651C84CC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EB7E7-E211-6D47-B584-81DEDB003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8F92-AF93-464E-AB84-88D8AA55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71EB-260E-E440-B5D7-F7C9A7BB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5AF16-9462-E64E-93B1-46B45C82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1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99C2-C846-B64A-A82A-F4B7CB31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1E4BA-78B3-0441-B020-E41200D2D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E9449-DCF9-2747-8370-A1381E00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5520-D45C-2047-B396-E8378830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7270-788F-E54D-8500-7B727353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8136-F1F8-8544-A9E6-E87FF790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F7178-9B03-A941-8D23-3D8052430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336A6-6788-BF4F-B9C1-CBFDD036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276D-C9A4-8541-83C6-0096D6E8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1F23-F1D0-2241-831C-04B088C7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1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0E1-0573-A740-A516-F2EE9B9C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E05C-30B5-CD46-9597-263CA55FF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6F211-7FAC-3B49-B2B8-5BA82F94F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DEE13-2154-E148-9C22-7F418816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ED500-62BA-144B-BE87-6C63DBDB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1B38D-35E0-8041-B904-4DA24877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5CD4-6AB5-8D4F-B9C5-9083888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5D465-C0C8-9A48-BF0A-D1B7076BB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456E-C695-D841-B2DF-8563BD61C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BF1A4-DA4D-7144-8D20-0CE56702E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161CD-9902-044D-9DE8-61EC56676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E832D-FE3C-9640-9BF4-5D804627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EB5F2-4897-B94A-98AB-647C313D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7F2F8-4C6E-CE42-B2DF-BD5E9E43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6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CEF-0FD8-7C47-90C8-552EFA9C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684A3-4A12-0C49-A9F7-FFD9ECC4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D51BC-474A-AD47-9124-E63634B4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243E1-37A9-A849-98D4-7D463BAC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5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E09E0-D21D-774F-8614-933F7079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0F137-80F3-9940-B1CC-EE602278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B51F0-91DB-9A48-B868-752E29A7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4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0780-B0FE-0F49-AD63-FE2CBECB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8093-2814-424D-9121-4BCF5DC59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E0F3-48D1-7041-8382-B15735AD2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21B17-6412-E546-A4A7-27C86802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80487-3CDA-814E-A331-E7B13CDC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E235D-90DE-154B-982C-C086E99A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FBC3-BFA5-5348-94FA-54AEE6C7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0F86F-02CB-7249-905B-D5F5C460D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325FE-2F14-8B47-8BE2-02E5B62BF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C43E4-5884-8842-AA39-7898DFC8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0F19-C2C5-B24C-A6DE-C95E97FC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DB06-15BA-9147-BBCC-69B2676A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BDB0F-C22F-1045-BC15-2FBDC7C8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230E4-8170-FF40-836D-4B53DC2D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04573-01C0-F745-A9EF-2B9390147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F8ED9-F33E-9E48-82F1-6AA23AC05A7B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219C8-FCB1-054D-82EB-099ACF0B8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13553-45BE-4247-A4AD-9FE56EE43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99DC-25A5-2441-8F08-76DBD381C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136" y="5091762"/>
            <a:ext cx="7834193" cy="1264588"/>
          </a:xfrm>
        </p:spPr>
        <p:txBody>
          <a:bodyPr anchor="ctr">
            <a:normAutofit/>
          </a:bodyPr>
          <a:lstStyle/>
          <a:p>
            <a:pPr algn="r"/>
            <a:r>
              <a:rPr lang="en-US" sz="4200" b="1" dirty="0"/>
              <a:t>Investigating the Economic </a:t>
            </a:r>
            <a:br>
              <a:rPr lang="en-US" sz="4200" b="1" dirty="0"/>
            </a:br>
            <a:r>
              <a:rPr lang="en-US" sz="4200" b="1" dirty="0"/>
              <a:t>Health of the United Nations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A044C-4146-D94B-B17F-5B4E6636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sz="2000"/>
              <a:t>Peter Ilhardt</a:t>
            </a:r>
          </a:p>
          <a:p>
            <a:pPr algn="l"/>
            <a:r>
              <a:rPr lang="en-US" sz="2000"/>
              <a:t>November 5,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97125-6EE6-7848-8E87-4AA8B926F9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000"/>
          <a:stretch/>
        </p:blipFill>
        <p:spPr>
          <a:xfrm>
            <a:off x="-3983" y="10"/>
            <a:ext cx="12192000" cy="4571990"/>
          </a:xfrm>
          <a:prstGeom prst="rect">
            <a:avLst/>
          </a:prstGeom>
        </p:spPr>
      </p:pic>
      <p:cxnSp>
        <p:nvCxnSpPr>
          <p:cNvPr id="16" name="Straight Connector 13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985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0B7A-FF70-0943-851B-DCD1CA47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117991"/>
            <a:ext cx="10515600" cy="82181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Confounding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9C236-D227-A344-A63C-1B329D4E92F1}"/>
              </a:ext>
            </a:extLst>
          </p:cNvPr>
          <p:cNvSpPr/>
          <p:nvPr/>
        </p:nvSpPr>
        <p:spPr>
          <a:xfrm>
            <a:off x="4930346" y="2416175"/>
            <a:ext cx="867204" cy="143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1CF800-D837-D943-9B5F-1071EB76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1065" y="991944"/>
            <a:ext cx="10054307" cy="5748064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E6822D2-DF15-C843-ACD7-9EF409FB6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274" b="88017"/>
          <a:stretch/>
        </p:blipFill>
        <p:spPr>
          <a:xfrm>
            <a:off x="10325100" y="939801"/>
            <a:ext cx="1749542" cy="8218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8E28D9-B27A-A14E-B739-9A39B504160A}"/>
              </a:ext>
            </a:extLst>
          </p:cNvPr>
          <p:cNvCxnSpPr>
            <a:cxnSpLocks/>
          </p:cNvCxnSpPr>
          <p:nvPr/>
        </p:nvCxnSpPr>
        <p:spPr>
          <a:xfrm flipV="1">
            <a:off x="1512094" y="1128713"/>
            <a:ext cx="3026806" cy="2443163"/>
          </a:xfrm>
          <a:prstGeom prst="line">
            <a:avLst/>
          </a:prstGeom>
          <a:ln w="12700">
            <a:solidFill>
              <a:srgbClr val="00B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085168-5B5E-844E-8B12-67977D1681E7}"/>
              </a:ext>
            </a:extLst>
          </p:cNvPr>
          <p:cNvCxnSpPr>
            <a:cxnSpLocks/>
          </p:cNvCxnSpPr>
          <p:nvPr/>
        </p:nvCxnSpPr>
        <p:spPr>
          <a:xfrm flipV="1">
            <a:off x="2537655" y="1761611"/>
            <a:ext cx="3641067" cy="2938977"/>
          </a:xfrm>
          <a:prstGeom prst="line">
            <a:avLst/>
          </a:prstGeom>
          <a:ln w="12700">
            <a:solidFill>
              <a:srgbClr val="E3C6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C0D681-8317-4241-B5DE-DD55A33B5877}"/>
              </a:ext>
            </a:extLst>
          </p:cNvPr>
          <p:cNvCxnSpPr>
            <a:cxnSpLocks/>
          </p:cNvCxnSpPr>
          <p:nvPr/>
        </p:nvCxnSpPr>
        <p:spPr>
          <a:xfrm flipV="1">
            <a:off x="4687947" y="2835765"/>
            <a:ext cx="3213041" cy="2593486"/>
          </a:xfrm>
          <a:prstGeom prst="line">
            <a:avLst/>
          </a:prstGeom>
          <a:ln w="12700">
            <a:solidFill>
              <a:srgbClr val="FFBA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C2CC38B-69AD-8247-84D1-B31744BF77FF}"/>
              </a:ext>
            </a:extLst>
          </p:cNvPr>
          <p:cNvCxnSpPr>
            <a:cxnSpLocks/>
          </p:cNvCxnSpPr>
          <p:nvPr/>
        </p:nvCxnSpPr>
        <p:spPr>
          <a:xfrm flipV="1">
            <a:off x="7874632" y="4100513"/>
            <a:ext cx="2187312" cy="1765543"/>
          </a:xfrm>
          <a:prstGeom prst="line">
            <a:avLst/>
          </a:prstGeom>
          <a:ln w="12700">
            <a:solidFill>
              <a:srgbClr val="F991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889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E9ED5D-66C2-E74D-8741-3A16DBEC4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7237" y="1126436"/>
                <a:ext cx="10677525" cy="56122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𝐺𝐷𝑃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𝑈𝑟𝑏𝑎𝑛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b="1" dirty="0"/>
                  <a:t>Fit a model using 2005 and 2010 UN data for all countries:</a:t>
                </a:r>
              </a:p>
              <a:p>
                <a:pPr marL="0" indent="0">
                  <a:buNone/>
                </a:pPr>
                <a:endParaRPr lang="en-US" sz="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𝐺𝐷𝑃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=−12,900+435.76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𝑈𝑟𝑏𝑎𝑛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−1.17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𝑃𝑜𝑝𝑢𝑙𝑎𝑡𝑖𝑜𝑛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b="1" dirty="0"/>
                  <a:t>Predict the GDP of Australia in 2015 (</a:t>
                </a:r>
                <a:r>
                  <a:rPr lang="en-US" b="1" i="1" dirty="0"/>
                  <a:t>Urban </a:t>
                </a:r>
                <a:r>
                  <a:rPr lang="en-US" b="1" dirty="0"/>
                  <a:t>= 85.7, </a:t>
                </a:r>
                <a:r>
                  <a:rPr lang="en-US" b="1" i="1" dirty="0"/>
                  <a:t>Population</a:t>
                </a:r>
                <a:r>
                  <a:rPr lang="en-US" b="1" dirty="0"/>
                  <a:t> = 23.8):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𝐺𝐷𝑃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=−12,900+435.76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85.7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−1.17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23.8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        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 $24,417 per capita</a:t>
                </a:r>
              </a:p>
              <a:p>
                <a:pPr marL="0" indent="0">
                  <a:buNone/>
                </a:pPr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/>
                  <a:t>Compare to actual GDP of Australia in 2015 ($52,388):</a:t>
                </a:r>
              </a:p>
              <a:p>
                <a:pPr marL="0" indent="0">
                  <a:buNone/>
                </a:pPr>
                <a:endParaRPr lang="en-US" sz="8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=$52,388 −$24,417=$27,971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E9ED5D-66C2-E74D-8741-3A16DBEC4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7237" y="1126436"/>
                <a:ext cx="10677525" cy="5612296"/>
              </a:xfrm>
              <a:blipFill>
                <a:blip r:embed="rId2"/>
                <a:stretch>
                  <a:fillRect l="-1310" t="-451" b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E13BAC97-C478-964F-8D81-1E84B0678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8" y="131880"/>
            <a:ext cx="10901362" cy="994556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50340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709E4-9515-654E-8E45-840E7F15A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9" y="229200"/>
            <a:ext cx="1090136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Predicted ~90% of Variance in 2015 Data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240AA643-57B6-43E7-8AD4-08DEDD2C3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6" y="1813268"/>
            <a:ext cx="461113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Best Predictive Model had R</a:t>
            </a:r>
            <a:r>
              <a:rPr lang="en-US" sz="2400" baseline="30000" dirty="0"/>
              <a:t>2 </a:t>
            </a:r>
            <a:r>
              <a:rPr lang="en-US" sz="2400" dirty="0"/>
              <a:t>value of 0.905 on test data (0.953 on training data)</a:t>
            </a:r>
          </a:p>
          <a:p>
            <a:endParaRPr lang="en-US" sz="1200" dirty="0"/>
          </a:p>
          <a:p>
            <a:r>
              <a:rPr lang="en-US" sz="2400" dirty="0"/>
              <a:t>Typical deviation of ~$1.50 U.S.</a:t>
            </a:r>
          </a:p>
          <a:p>
            <a:endParaRPr lang="en-US" sz="1200" dirty="0"/>
          </a:p>
          <a:p>
            <a:r>
              <a:rPr lang="en-US" sz="2400" dirty="0"/>
              <a:t>Accurately reproduced GDP</a:t>
            </a:r>
          </a:p>
          <a:p>
            <a:endParaRPr lang="en-US" sz="1200" dirty="0"/>
          </a:p>
          <a:p>
            <a:r>
              <a:rPr lang="en-US" sz="2400" dirty="0"/>
              <a:t>Best model kept 14 predictors and determined 13 were not significant</a:t>
            </a:r>
          </a:p>
        </p:txBody>
      </p:sp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91AD07ED-2176-1645-800C-C37EA6644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" r="-2" b="-2"/>
          <a:stretch/>
        </p:blipFill>
        <p:spPr>
          <a:xfrm>
            <a:off x="5638801" y="1472271"/>
            <a:ext cx="6123694" cy="5156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4AD860-A8D8-8745-8FDC-118D263CD2B8}"/>
              </a:ext>
            </a:extLst>
          </p:cNvPr>
          <p:cNvSpPr txBox="1"/>
          <p:nvPr/>
        </p:nvSpPr>
        <p:spPr>
          <a:xfrm>
            <a:off x="9715500" y="5257241"/>
            <a:ext cx="154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Libya</a:t>
            </a:r>
          </a:p>
          <a:p>
            <a:pPr algn="ctr"/>
            <a:r>
              <a:rPr lang="en-US" sz="1400" b="1" dirty="0"/>
              <a:t>($6.14 residual)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5A228C-3377-F54B-AB54-59CE9CDA6DE8}"/>
              </a:ext>
            </a:extLst>
          </p:cNvPr>
          <p:cNvCxnSpPr>
            <a:cxnSpLocks/>
          </p:cNvCxnSpPr>
          <p:nvPr/>
        </p:nvCxnSpPr>
        <p:spPr>
          <a:xfrm flipH="1" flipV="1">
            <a:off x="9994900" y="4546600"/>
            <a:ext cx="349059" cy="6852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6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A7B0-AF8B-264E-BEBD-29258D9CC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68362"/>
            <a:ext cx="11709400" cy="93980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Strongest predictors include social metrics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A8DE173-E367-FE49-9CEF-6B0C39D6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46262"/>
            <a:ext cx="8585200" cy="57117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181D28-38A0-8E41-A178-8CE6DD9F48A4}"/>
              </a:ext>
            </a:extLst>
          </p:cNvPr>
          <p:cNvCxnSpPr/>
          <p:nvPr/>
        </p:nvCxnSpPr>
        <p:spPr>
          <a:xfrm>
            <a:off x="1143000" y="1562100"/>
            <a:ext cx="10287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17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5E7000-0E63-CC4B-8FF4-9F822C3C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29" y="101747"/>
            <a:ext cx="11528542" cy="665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8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D2F6-E720-454F-8A9C-7615B593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421" y="241558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Which Features Were Significant?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A3058C1-FCA2-0240-9D27-BEEFD49AA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381587"/>
              </p:ext>
            </p:extLst>
          </p:nvPr>
        </p:nvGraphicFramePr>
        <p:xfrm>
          <a:off x="432486" y="1996278"/>
          <a:ext cx="11380572" cy="4280951"/>
        </p:xfrm>
        <a:graphic>
          <a:graphicData uri="http://schemas.openxmlformats.org/drawingml/2006/table">
            <a:tbl>
              <a:tblPr/>
              <a:tblGrid>
                <a:gridCol w="3842952">
                  <a:extLst>
                    <a:ext uri="{9D8B030D-6E8A-4147-A177-3AD203B41FA5}">
                      <a16:colId xmlns:a16="http://schemas.microsoft.com/office/drawing/2014/main" val="384657745"/>
                    </a:ext>
                  </a:extLst>
                </a:gridCol>
                <a:gridCol w="4015946">
                  <a:extLst>
                    <a:ext uri="{9D8B030D-6E8A-4147-A177-3AD203B41FA5}">
                      <a16:colId xmlns:a16="http://schemas.microsoft.com/office/drawing/2014/main" val="2864776977"/>
                    </a:ext>
                  </a:extLst>
                </a:gridCol>
                <a:gridCol w="3521674">
                  <a:extLst>
                    <a:ext uri="{9D8B030D-6E8A-4147-A177-3AD203B41FA5}">
                      <a16:colId xmlns:a16="http://schemas.microsoft.com/office/drawing/2014/main" val="1216541024"/>
                    </a:ext>
                  </a:extLst>
                </a:gridCol>
              </a:tblGrid>
              <a:tr h="829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Predictive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Positively Related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Negatively Related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37462"/>
                  </a:ext>
                </a:extLst>
              </a:tr>
              <a:tr h="620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Exports - Imports Difference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of Population using Internet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Value Added by 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889620"/>
                  </a:ext>
                </a:extLst>
              </a:tr>
              <a:tr h="55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Year-to-Year Population Gain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Tourism Expenditure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Infant Mortality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213429"/>
                  </a:ext>
                </a:extLst>
              </a:tr>
              <a:tr h="55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Population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Consumed per Capita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Maternal Mortality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843617"/>
                  </a:ext>
                </a:extLst>
              </a:tr>
              <a:tr h="55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GHG Emissions per Capita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Density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343631"/>
                  </a:ext>
                </a:extLst>
              </a:tr>
              <a:tr h="5528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 Produced per Capita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Life Expectancy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 Force Participation Rate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62281"/>
                  </a:ext>
                </a:extLst>
              </a:tr>
              <a:tr h="6200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of GDP Spent on Health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Percentage of Population Being Migrants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Unemployment Rate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82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96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B8C4919-E392-834F-B28B-224EFEEE0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71" r="27083" b="3513"/>
          <a:stretch/>
        </p:blipFill>
        <p:spPr>
          <a:xfrm>
            <a:off x="-1" y="1294714"/>
            <a:ext cx="12192001" cy="54115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E33F170-16C9-A04D-892B-B2593A958D86}"/>
              </a:ext>
            </a:extLst>
          </p:cNvPr>
          <p:cNvSpPr txBox="1">
            <a:spLocks/>
          </p:cNvSpPr>
          <p:nvPr/>
        </p:nvSpPr>
        <p:spPr>
          <a:xfrm>
            <a:off x="645319" y="229201"/>
            <a:ext cx="10901362" cy="837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Random Forest for Improved Accuracy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79EC7D-11EC-284A-9FE3-8F6BBD3F147C}"/>
              </a:ext>
            </a:extLst>
          </p:cNvPr>
          <p:cNvSpPr/>
          <p:nvPr/>
        </p:nvSpPr>
        <p:spPr>
          <a:xfrm>
            <a:off x="699715" y="5041127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6A449C-980F-C441-BBFD-98F5263CD95C}"/>
              </a:ext>
            </a:extLst>
          </p:cNvPr>
          <p:cNvSpPr/>
          <p:nvPr/>
        </p:nvSpPr>
        <p:spPr>
          <a:xfrm>
            <a:off x="2219739" y="5041126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3270AD-913A-ED43-9D98-0BD7CFD9AE75}"/>
              </a:ext>
            </a:extLst>
          </p:cNvPr>
          <p:cNvSpPr/>
          <p:nvPr/>
        </p:nvSpPr>
        <p:spPr>
          <a:xfrm>
            <a:off x="3686313" y="5041125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19BBC1-712F-6F44-B404-DFDB098BDA36}"/>
              </a:ext>
            </a:extLst>
          </p:cNvPr>
          <p:cNvSpPr/>
          <p:nvPr/>
        </p:nvSpPr>
        <p:spPr>
          <a:xfrm>
            <a:off x="5152887" y="5041124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FD52AE-43DA-564F-8C96-A9DFECFD6F5B}"/>
              </a:ext>
            </a:extLst>
          </p:cNvPr>
          <p:cNvSpPr/>
          <p:nvPr/>
        </p:nvSpPr>
        <p:spPr>
          <a:xfrm>
            <a:off x="6689034" y="5041123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03D672-D36E-144E-A5E9-BDB6C53E77C4}"/>
              </a:ext>
            </a:extLst>
          </p:cNvPr>
          <p:cNvSpPr/>
          <p:nvPr/>
        </p:nvSpPr>
        <p:spPr>
          <a:xfrm>
            <a:off x="8097740" y="5041122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EEA747-A6F0-0144-875A-CBC0C0CD836C}"/>
              </a:ext>
            </a:extLst>
          </p:cNvPr>
          <p:cNvSpPr/>
          <p:nvPr/>
        </p:nvSpPr>
        <p:spPr>
          <a:xfrm>
            <a:off x="9520141" y="5041122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3912B7-02D5-9247-B880-A1B7931717A4}"/>
              </a:ext>
            </a:extLst>
          </p:cNvPr>
          <p:cNvSpPr/>
          <p:nvPr/>
        </p:nvSpPr>
        <p:spPr>
          <a:xfrm>
            <a:off x="10989145" y="5041122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F6D5E5-8F80-9044-9167-1294002DB0C7}"/>
              </a:ext>
            </a:extLst>
          </p:cNvPr>
          <p:cNvSpPr/>
          <p:nvPr/>
        </p:nvSpPr>
        <p:spPr>
          <a:xfrm>
            <a:off x="1410915" y="3898292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60C01-F3D2-4244-812B-ED34E408A88E}"/>
              </a:ext>
            </a:extLst>
          </p:cNvPr>
          <p:cNvSpPr/>
          <p:nvPr/>
        </p:nvSpPr>
        <p:spPr>
          <a:xfrm>
            <a:off x="4357315" y="3898292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2697BA-8358-9B4E-82BA-B1CC25A9D9D6}"/>
              </a:ext>
            </a:extLst>
          </p:cNvPr>
          <p:cNvSpPr/>
          <p:nvPr/>
        </p:nvSpPr>
        <p:spPr>
          <a:xfrm>
            <a:off x="7301285" y="3898291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B35A77-FFB6-8C46-A421-574BEB5D2EC3}"/>
              </a:ext>
            </a:extLst>
          </p:cNvPr>
          <p:cNvSpPr/>
          <p:nvPr/>
        </p:nvSpPr>
        <p:spPr>
          <a:xfrm>
            <a:off x="10245255" y="3898291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7FAE66-0F78-2045-8DF6-66E0A3D0B577}"/>
              </a:ext>
            </a:extLst>
          </p:cNvPr>
          <p:cNvSpPr/>
          <p:nvPr/>
        </p:nvSpPr>
        <p:spPr>
          <a:xfrm>
            <a:off x="2911615" y="2740527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87548D-E872-1540-9C62-07F95AC71C88}"/>
              </a:ext>
            </a:extLst>
          </p:cNvPr>
          <p:cNvSpPr/>
          <p:nvPr/>
        </p:nvSpPr>
        <p:spPr>
          <a:xfrm>
            <a:off x="8763552" y="2740526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DCA8F4-7A07-8E46-B8A7-2AD50974B085}"/>
              </a:ext>
            </a:extLst>
          </p:cNvPr>
          <p:cNvSpPr/>
          <p:nvPr/>
        </p:nvSpPr>
        <p:spPr>
          <a:xfrm>
            <a:off x="5850281" y="1599427"/>
            <a:ext cx="516835" cy="242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8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DD75EAE-83CE-1840-AEF9-8D71F7983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09" y="191100"/>
            <a:ext cx="11152981" cy="1113825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Random Forest Predictions and Features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EBDF34-3997-0646-85AC-4F4C896D1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899" y="1406912"/>
            <a:ext cx="6311813" cy="4931375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623FAE2-CBC5-174A-8074-9A9CA4AD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7" y="1471612"/>
            <a:ext cx="5908075" cy="4931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B6E72-50D9-0A48-912A-A41D39926E60}"/>
              </a:ext>
            </a:extLst>
          </p:cNvPr>
          <p:cNvSpPr txBox="1"/>
          <p:nvPr/>
        </p:nvSpPr>
        <p:spPr>
          <a:xfrm>
            <a:off x="728663" y="2043113"/>
            <a:ext cx="3043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Train R</a:t>
            </a:r>
            <a:r>
              <a:rPr lang="en-US" sz="2000" b="1" baseline="30000" dirty="0"/>
              <a:t>2</a:t>
            </a:r>
            <a:r>
              <a:rPr lang="en-US" sz="2000" b="1" dirty="0"/>
              <a:t>:	</a:t>
            </a:r>
            <a:r>
              <a:rPr lang="en-US" sz="2000" dirty="0"/>
              <a:t>100%</a:t>
            </a:r>
          </a:p>
          <a:p>
            <a:r>
              <a:rPr lang="en-US" sz="2000" b="1" dirty="0"/>
              <a:t>Test R</a:t>
            </a:r>
            <a:r>
              <a:rPr lang="en-US" sz="2000" b="1" baseline="30000" dirty="0"/>
              <a:t>2</a:t>
            </a:r>
            <a:r>
              <a:rPr lang="en-US" sz="2000" b="1" dirty="0"/>
              <a:t>:	</a:t>
            </a:r>
            <a:r>
              <a:rPr lang="en-US" sz="2000" dirty="0"/>
              <a:t>96.5%</a:t>
            </a:r>
          </a:p>
          <a:p>
            <a:r>
              <a:rPr lang="en-US" sz="2000" b="1" dirty="0"/>
              <a:t>RMSE:	</a:t>
            </a:r>
            <a:r>
              <a:rPr lang="en-US" sz="2000" dirty="0"/>
              <a:t>1.30 U.S. Dollars</a:t>
            </a:r>
            <a:endParaRPr lang="en-US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F33C50-27DE-9A43-A32D-0C8A6752B3E8}"/>
              </a:ext>
            </a:extLst>
          </p:cNvPr>
          <p:cNvSpPr/>
          <p:nvPr/>
        </p:nvSpPr>
        <p:spPr>
          <a:xfrm>
            <a:off x="6800045" y="3058776"/>
            <a:ext cx="431442" cy="1480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19C19D-DAB2-F04B-A871-C7C059A98AF6}"/>
              </a:ext>
            </a:extLst>
          </p:cNvPr>
          <p:cNvSpPr/>
          <p:nvPr/>
        </p:nvSpPr>
        <p:spPr>
          <a:xfrm>
            <a:off x="6083299" y="3342268"/>
            <a:ext cx="1148188" cy="1480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91E77A-6D6A-4B49-A8C5-C7F065393591}"/>
              </a:ext>
            </a:extLst>
          </p:cNvPr>
          <p:cNvSpPr/>
          <p:nvPr/>
        </p:nvSpPr>
        <p:spPr>
          <a:xfrm>
            <a:off x="6629399" y="3496659"/>
            <a:ext cx="602087" cy="1480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C578E-14CF-A24D-93DB-8568F4D8C603}"/>
              </a:ext>
            </a:extLst>
          </p:cNvPr>
          <p:cNvSpPr/>
          <p:nvPr/>
        </p:nvSpPr>
        <p:spPr>
          <a:xfrm>
            <a:off x="6527801" y="3776536"/>
            <a:ext cx="703686" cy="1480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A81BA-30E5-4147-B7A6-D21E4E91E5E6}"/>
              </a:ext>
            </a:extLst>
          </p:cNvPr>
          <p:cNvSpPr/>
          <p:nvPr/>
        </p:nvSpPr>
        <p:spPr>
          <a:xfrm>
            <a:off x="6255350" y="4203700"/>
            <a:ext cx="976137" cy="1551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FD8BED-352B-8E49-BEDB-2F4C2E0D3982}"/>
              </a:ext>
            </a:extLst>
          </p:cNvPr>
          <p:cNvSpPr/>
          <p:nvPr/>
        </p:nvSpPr>
        <p:spPr>
          <a:xfrm>
            <a:off x="6159498" y="5208482"/>
            <a:ext cx="1071988" cy="1581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9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8EF23-614E-AD4D-916A-858009C5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483816"/>
            <a:ext cx="4977976" cy="145405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Insights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58EB7-516A-A144-9523-00798018F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7190" r="32380" b="1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473F-E74E-794A-8EF9-838DF272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951" y="1937867"/>
            <a:ext cx="5936974" cy="3827583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Countries with higher GDP per capita characterized by better access to healthcare and technology,  larger energy consumption/GHG emissions, service-driven economies, and diverse urban populations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Social metrics such as education, gender distribution, and population growth largely non-predictive, but family size surprisingly relevant</a:t>
            </a:r>
          </a:p>
        </p:txBody>
      </p:sp>
    </p:spTree>
    <p:extLst>
      <p:ext uri="{BB962C8B-B14F-4D97-AF65-F5344CB8AC3E}">
        <p14:creationId xmlns:p14="http://schemas.microsoft.com/office/powerpoint/2010/main" val="3775574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5E5D2-CDDC-4F42-91B8-433D8D2E6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0E7C532-9973-5749-8030-41DC75EB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53822" y="1587056"/>
            <a:ext cx="6553545" cy="36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50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239961-ECD4-5B47-A6CA-24AFDC77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699" y="4431028"/>
            <a:ext cx="7286401" cy="116482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100" b="1" i="1" kern="1200" dirty="0">
                <a:solidFill>
                  <a:srgbClr val="00EF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1 of the UN Charter:</a:t>
            </a:r>
            <a:r>
              <a:rPr lang="en-US" sz="2100" b="1" kern="1200" dirty="0">
                <a:solidFill>
                  <a:srgbClr val="00EFD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“To achieve international co-operation in solving international problems of an economic, social, cultural, or humanitarian character...”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5473F-47F4-D442-B369-07A76871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765" y="291201"/>
            <a:ext cx="4994473" cy="1298562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71BD3D-61DD-E04B-8585-8B784470F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09" y="4382017"/>
            <a:ext cx="4028342" cy="9869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252C3A3-0719-B645-BCE7-2793D5981843}"/>
              </a:ext>
            </a:extLst>
          </p:cNvPr>
          <p:cNvGrpSpPr>
            <a:grpSpLocks noChangeAspect="1"/>
          </p:cNvGrpSpPr>
          <p:nvPr/>
        </p:nvGrpSpPr>
        <p:grpSpPr>
          <a:xfrm>
            <a:off x="177409" y="5694097"/>
            <a:ext cx="3677682" cy="880235"/>
            <a:chOff x="854868" y="2692400"/>
            <a:chExt cx="6226970" cy="1490393"/>
          </a:xfrm>
        </p:grpSpPr>
        <p:pic>
          <p:nvPicPr>
            <p:cNvPr id="5" name="Picture 4" descr="A picture containing knife&#10;&#10;Description automatically generated">
              <a:extLst>
                <a:ext uri="{FF2B5EF4-FFF2-40B4-BE49-F238E27FC236}">
                  <a16:creationId xmlns:a16="http://schemas.microsoft.com/office/drawing/2014/main" id="{6D63F891-C52F-7C48-B03C-D1B4BC1B1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414"/>
            <a:stretch/>
          </p:blipFill>
          <p:spPr>
            <a:xfrm>
              <a:off x="854868" y="2692400"/>
              <a:ext cx="5974557" cy="143289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E9D731-9A5F-1A4B-A621-6F92A074836E}"/>
                </a:ext>
              </a:extLst>
            </p:cNvPr>
            <p:cNvSpPr/>
            <p:nvPr/>
          </p:nvSpPr>
          <p:spPr>
            <a:xfrm>
              <a:off x="2257425" y="3900488"/>
              <a:ext cx="4672013" cy="2823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56E9C9-65F5-104C-BBC1-0511F47C515D}"/>
                </a:ext>
              </a:extLst>
            </p:cNvPr>
            <p:cNvSpPr/>
            <p:nvPr/>
          </p:nvSpPr>
          <p:spPr>
            <a:xfrm>
              <a:off x="6229350" y="3529013"/>
              <a:ext cx="852488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FAF407-DFAE-7448-ABF2-27155FF68738}"/>
                </a:ext>
              </a:extLst>
            </p:cNvPr>
            <p:cNvSpPr/>
            <p:nvPr/>
          </p:nvSpPr>
          <p:spPr>
            <a:xfrm>
              <a:off x="6229350" y="2692400"/>
              <a:ext cx="852488" cy="403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529CC5BC-C3B3-6F42-81E4-1A3737C4A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213" y="291201"/>
            <a:ext cx="6345238" cy="1143346"/>
          </a:xfrm>
          <a:prstGeom prst="rect">
            <a:avLst/>
          </a:prstGeom>
        </p:spPr>
      </p:pic>
      <p:pic>
        <p:nvPicPr>
          <p:cNvPr id="28" name="Picture 27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78C38295-C218-A146-95B8-38487CE18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62" y="2651289"/>
            <a:ext cx="5682155" cy="1272803"/>
          </a:xfrm>
          <a:prstGeom prst="rect">
            <a:avLst/>
          </a:prstGeom>
        </p:spPr>
      </p:pic>
      <p:pic>
        <p:nvPicPr>
          <p:cNvPr id="30" name="Picture 29" descr="A picture containing table&#10;&#10;Description automatically generated">
            <a:extLst>
              <a:ext uri="{FF2B5EF4-FFF2-40B4-BE49-F238E27FC236}">
                <a16:creationId xmlns:a16="http://schemas.microsoft.com/office/drawing/2014/main" id="{A4A3078D-0CCA-7E47-A6B3-634EAC2AC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409" y="1504675"/>
            <a:ext cx="6632238" cy="958609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71BDB5B8-2D16-D44F-80D4-AC826E7A86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5435" y="2115778"/>
            <a:ext cx="5088638" cy="924262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D2BFDC8-DE40-9144-A3D7-5909958B31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1534" y="3451430"/>
            <a:ext cx="5825238" cy="7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09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B929F-C3ED-C247-BA16-150ECD545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272866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2B258-294C-0241-BE03-585FD41A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763"/>
            <a:ext cx="10515600" cy="4260250"/>
          </a:xfrm>
        </p:spPr>
        <p:txBody>
          <a:bodyPr>
            <a:normAutofit/>
          </a:bodyPr>
          <a:lstStyle/>
          <a:p>
            <a:r>
              <a:rPr lang="en-US" sz="2400" dirty="0"/>
              <a:t>Allows us to model a quantitative feature (e.g. GDP) using a linear combination of predictor variables (e.g. GHG emissions, population, etc.)</a:t>
            </a:r>
          </a:p>
          <a:p>
            <a:endParaRPr lang="en-US" sz="1400" dirty="0"/>
          </a:p>
          <a:p>
            <a:r>
              <a:rPr lang="en-US" sz="2400" dirty="0"/>
              <a:t>Estimates a coefficient for each predictor that serves as a “weight” for how important that variable is</a:t>
            </a:r>
          </a:p>
          <a:p>
            <a:endParaRPr lang="en-US" sz="1400" dirty="0"/>
          </a:p>
          <a:p>
            <a:r>
              <a:rPr lang="en-US" sz="2400" dirty="0"/>
              <a:t>Considers the predictor variables as a group in determining the impact of each one individually</a:t>
            </a:r>
          </a:p>
          <a:p>
            <a:endParaRPr lang="en-US" sz="1400" dirty="0"/>
          </a:p>
          <a:p>
            <a:r>
              <a:rPr lang="en-US" sz="2400" dirty="0"/>
              <a:t>Highly flexible, interpretable, and fast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C6223-5186-D144-A98A-8B9CA268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9" y="229200"/>
            <a:ext cx="10901362" cy="1113825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Multiple 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C0D81-825E-DF47-849A-E244194E7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51" r="3357" b="71186"/>
          <a:stretch/>
        </p:blipFill>
        <p:spPr>
          <a:xfrm>
            <a:off x="6096000" y="5815013"/>
            <a:ext cx="5891430" cy="85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44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2B258-294C-0241-BE03-585FD41A6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59" y="1783363"/>
            <a:ext cx="10708481" cy="4223737"/>
          </a:xfrm>
        </p:spPr>
        <p:txBody>
          <a:bodyPr>
            <a:normAutofit/>
          </a:bodyPr>
          <a:lstStyle/>
          <a:p>
            <a:r>
              <a:rPr lang="en-US" sz="2400" dirty="0"/>
              <a:t>Ensemble method that combines the outputs of many </a:t>
            </a:r>
            <a:r>
              <a:rPr lang="en-US" sz="2400" b="1" dirty="0"/>
              <a:t>decision trees</a:t>
            </a:r>
            <a:r>
              <a:rPr lang="en-US" sz="2400" dirty="0"/>
              <a:t> for regression</a:t>
            </a:r>
          </a:p>
          <a:p>
            <a:endParaRPr lang="en-US" sz="1400" dirty="0"/>
          </a:p>
          <a:p>
            <a:r>
              <a:rPr lang="en-US" sz="2400" dirty="0"/>
              <a:t>Decision trees make a series of binary splits (on one feature at a time) to reduce the variance in the data as efficiently as possible</a:t>
            </a:r>
          </a:p>
          <a:p>
            <a:endParaRPr lang="en-US" sz="1400" dirty="0"/>
          </a:p>
          <a:p>
            <a:r>
              <a:rPr lang="en-US" sz="2400" dirty="0"/>
              <a:t>The bottom nodes of each tree assign predictions to new samples by simply averaging the response values (GDP) of the training samples in that node </a:t>
            </a:r>
          </a:p>
          <a:p>
            <a:endParaRPr lang="en-US" sz="1400" dirty="0"/>
          </a:p>
          <a:p>
            <a:r>
              <a:rPr lang="en-US" sz="2400" dirty="0"/>
              <a:t> Random forests randomize the samples and features used to build each tree in order to avoid overfitting the training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7C6223-5186-D144-A98A-8B9CA268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9" y="229200"/>
            <a:ext cx="10901362" cy="1113825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3584189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20ED2A-46BD-DD44-B9E5-87F17010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8" y="144718"/>
            <a:ext cx="10901362" cy="105792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Feature Transformations</a:t>
            </a:r>
          </a:p>
        </p:txBody>
      </p:sp>
      <p:pic>
        <p:nvPicPr>
          <p:cNvPr id="5" name="Picture 4" descr="A picture containing white, parked, street&#10;&#10;Description automatically generated">
            <a:extLst>
              <a:ext uri="{FF2B5EF4-FFF2-40B4-BE49-F238E27FC236}">
                <a16:creationId xmlns:a16="http://schemas.microsoft.com/office/drawing/2014/main" id="{82F2591E-07C8-174F-A492-3521034CF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96" y="1229969"/>
            <a:ext cx="10350807" cy="557088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03B5AB-66AF-A64D-BB12-A0F02CAB1390}"/>
              </a:ext>
            </a:extLst>
          </p:cNvPr>
          <p:cNvCxnSpPr>
            <a:cxnSpLocks/>
          </p:cNvCxnSpPr>
          <p:nvPr/>
        </p:nvCxnSpPr>
        <p:spPr>
          <a:xfrm>
            <a:off x="6375400" y="1229969"/>
            <a:ext cx="0" cy="557088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85B00D-8BA8-1340-85E3-1DBD55E6655A}"/>
              </a:ext>
            </a:extLst>
          </p:cNvPr>
          <p:cNvSpPr txBox="1"/>
          <p:nvPr/>
        </p:nvSpPr>
        <p:spPr>
          <a:xfrm>
            <a:off x="2819400" y="1549400"/>
            <a:ext cx="231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Before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52B5A-7CBA-DE48-BAE4-64895334F89B}"/>
              </a:ext>
            </a:extLst>
          </p:cNvPr>
          <p:cNvSpPr txBox="1"/>
          <p:nvPr/>
        </p:nvSpPr>
        <p:spPr>
          <a:xfrm>
            <a:off x="7950200" y="1549399"/>
            <a:ext cx="231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741540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20ED2A-46BD-DD44-B9E5-87F17010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9" y="109356"/>
            <a:ext cx="10901362" cy="91214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Regression Errors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A989A0E-20CA-D544-87EF-D54A7880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25" y="1074508"/>
            <a:ext cx="7175550" cy="57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82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257C5-C879-6A43-8677-E67E3B54A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5" y="0"/>
            <a:ext cx="11871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14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AD524-CED9-BB4C-8069-202F22AE8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5" y="1089023"/>
            <a:ext cx="5908916" cy="4956175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BD5F3C-0DAA-9A4B-BD82-39B2E8C4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867" y="1089024"/>
            <a:ext cx="5966658" cy="4956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0D763-0623-964B-A2DD-6A7A840EA85D}"/>
              </a:ext>
            </a:extLst>
          </p:cNvPr>
          <p:cNvSpPr txBox="1"/>
          <p:nvPr/>
        </p:nvSpPr>
        <p:spPr>
          <a:xfrm>
            <a:off x="9915429" y="3167390"/>
            <a:ext cx="154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United Arab Emirates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35A9BD-EC9E-4B42-937F-7D5BC88B2554}"/>
              </a:ext>
            </a:extLst>
          </p:cNvPr>
          <p:cNvCxnSpPr>
            <a:cxnSpLocks/>
          </p:cNvCxnSpPr>
          <p:nvPr/>
        </p:nvCxnSpPr>
        <p:spPr>
          <a:xfrm flipV="1">
            <a:off x="10765494" y="2387600"/>
            <a:ext cx="181906" cy="7670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B17012A-E6D1-0F42-A27D-61BC5643E30A}"/>
              </a:ext>
            </a:extLst>
          </p:cNvPr>
          <p:cNvSpPr txBox="1"/>
          <p:nvPr/>
        </p:nvSpPr>
        <p:spPr>
          <a:xfrm>
            <a:off x="10864659" y="2765521"/>
            <a:ext cx="116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Qatar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07F15E-5AAD-A940-96C7-29E76361BF07}"/>
              </a:ext>
            </a:extLst>
          </p:cNvPr>
          <p:cNvCxnSpPr>
            <a:cxnSpLocks/>
          </p:cNvCxnSpPr>
          <p:nvPr/>
        </p:nvCxnSpPr>
        <p:spPr>
          <a:xfrm flipV="1">
            <a:off x="11528329" y="2010404"/>
            <a:ext cx="181906" cy="7670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62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3A910F-AFCF-EE4E-BA66-90D7B1F0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26" y="1438125"/>
            <a:ext cx="4004138" cy="6481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E56E2B-1166-0E40-AC96-05B645095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0" r="5751"/>
          <a:stretch/>
        </p:blipFill>
        <p:spPr>
          <a:xfrm>
            <a:off x="9316984" y="2334910"/>
            <a:ext cx="2732180" cy="1323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C3C2B2-7972-8443-B296-EE21C3645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368" y="229201"/>
            <a:ext cx="10863263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What Factors Most Influence a Nation’s Wealth?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1449-6AB4-DE41-AEA2-860213091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1" y="1983782"/>
            <a:ext cx="4475205" cy="4436919"/>
          </a:xfrm>
        </p:spPr>
        <p:txBody>
          <a:bodyPr>
            <a:noAutofit/>
          </a:bodyPr>
          <a:lstStyle/>
          <a:p>
            <a:r>
              <a:rPr lang="en-US" sz="2400" b="1" dirty="0"/>
              <a:t>Sources:</a:t>
            </a:r>
            <a:r>
              <a:rPr lang="en-US" sz="2400" dirty="0"/>
              <a:t> United Nations Statistics Division (UNdata), Wikipedia</a:t>
            </a:r>
          </a:p>
          <a:p>
            <a:endParaRPr lang="en-US" sz="1200" dirty="0"/>
          </a:p>
          <a:p>
            <a:r>
              <a:rPr lang="en-US" sz="2400" b="1" dirty="0"/>
              <a:t>Data:</a:t>
            </a:r>
            <a:r>
              <a:rPr lang="en-US" sz="2400" dirty="0"/>
              <a:t> Economic and social aggregate metrics for 182 nations as measured in 2005, 2010, and 2015</a:t>
            </a:r>
          </a:p>
          <a:p>
            <a:endParaRPr lang="en-US" sz="1200" dirty="0"/>
          </a:p>
          <a:p>
            <a:r>
              <a:rPr lang="en-US" sz="2400" b="1" dirty="0"/>
              <a:t>Aim:</a:t>
            </a:r>
            <a:r>
              <a:rPr lang="en-US" sz="2400" dirty="0"/>
              <a:t> Predict GDP per capita in 2015 and determine most predictive metrics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45B90-DB2B-2444-8C77-5881F5D2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620" y="1205120"/>
            <a:ext cx="2465406" cy="2701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1D057D-5ADE-A14F-8620-DFBF3C0EC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730" y="5718722"/>
            <a:ext cx="3356122" cy="113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3C1416-899C-8145-B042-9C02CABAC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1493" y="5089905"/>
            <a:ext cx="3988976" cy="1482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092B04-1DD4-EE48-8235-E4932B28D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8641" y="4220858"/>
            <a:ext cx="2854690" cy="1482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652192-A1E1-E041-88AC-9081693EBA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0991" y="3743194"/>
            <a:ext cx="2796640" cy="1498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35FC1-6154-E94A-8ADE-889D8E73F3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8049" y="2151084"/>
            <a:ext cx="1678935" cy="193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87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8C8990-7838-B648-9028-46E5EC6E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9" y="229200"/>
            <a:ext cx="10901362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Modeling Workflow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F89DA2D-BAE5-4447-8D81-2FA355F438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2957263"/>
              </p:ext>
            </p:extLst>
          </p:nvPr>
        </p:nvGraphicFramePr>
        <p:xfrm>
          <a:off x="219076" y="1686910"/>
          <a:ext cx="11710986" cy="4990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101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47E549-1E3A-3A40-A5C2-54DCE6D6D3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3C5FB57-6677-574D-9969-D1F0B5307D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1DE25A-F62E-6243-BC9D-A8988DFDA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E07492-91BA-AC44-96B0-BEE5DBD97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E805A07-9360-C64B-97F9-091E51EA77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4DF1E7-F166-B449-829A-00C8C43186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01D42D-1DFC-474E-BC9A-55C45B0B67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319B82-9DAE-BD44-9BB1-C97AEA0CD2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571B16-8671-634F-B808-E72D8E5D9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0A64A0-002B-A141-8E69-98731F7E46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E9C8C341-2F21-AC41-B033-582C9BAB1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42"/>
          <a:stretch/>
        </p:blipFill>
        <p:spPr>
          <a:xfrm>
            <a:off x="1017707" y="0"/>
            <a:ext cx="10156585" cy="6858000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FF4D78D-CD2C-4043-BFAC-D2A08BBD1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77" b="89830"/>
          <a:stretch/>
        </p:blipFill>
        <p:spPr>
          <a:xfrm>
            <a:off x="1128066" y="5486400"/>
            <a:ext cx="2135868" cy="9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41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5D5E9F-D126-2148-AB02-AE81931A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06844" y="164412"/>
            <a:ext cx="9978311" cy="65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46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814C-2D0C-5944-86DA-FDF44764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099" y="112236"/>
            <a:ext cx="2224087" cy="1055688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5CAF2-CDEC-1540-861C-1A57D5CCD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86800" y="1300162"/>
            <a:ext cx="3405186" cy="5445601"/>
          </a:xfrm>
        </p:spPr>
        <p:txBody>
          <a:bodyPr>
            <a:normAutofit/>
          </a:bodyPr>
          <a:lstStyle/>
          <a:p>
            <a:r>
              <a:rPr lang="en-US" sz="2200" dirty="0"/>
              <a:t>Reduces dimensions by generating new features that capture variance</a:t>
            </a:r>
          </a:p>
          <a:p>
            <a:endParaRPr lang="en-US" sz="1000" dirty="0"/>
          </a:p>
          <a:p>
            <a:r>
              <a:rPr lang="en-US" sz="2200" dirty="0"/>
              <a:t>Allows us to “project” the data to a lower-dimensional space to visualize sample-feature relationships</a:t>
            </a:r>
          </a:p>
          <a:p>
            <a:endParaRPr lang="en-US" sz="1000" dirty="0"/>
          </a:p>
          <a:p>
            <a:r>
              <a:rPr lang="en-US" sz="2200" dirty="0"/>
              <a:t>GDP appears correlated with features such as life expectancy and urbanization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7F1826D-324C-4C48-94AB-974485F80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3" y="26988"/>
            <a:ext cx="8458200" cy="68351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6CD269-C279-C240-AF0B-62AF72885AD8}"/>
              </a:ext>
            </a:extLst>
          </p:cNvPr>
          <p:cNvSpPr/>
          <p:nvPr/>
        </p:nvSpPr>
        <p:spPr>
          <a:xfrm>
            <a:off x="7615238" y="514350"/>
            <a:ext cx="714375" cy="214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29DD7-5517-F546-8551-8CAA87284404}"/>
              </a:ext>
            </a:extLst>
          </p:cNvPr>
          <p:cNvSpPr txBox="1"/>
          <p:nvPr/>
        </p:nvSpPr>
        <p:spPr>
          <a:xfrm>
            <a:off x="3302000" y="279149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Qatar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75DF4B-BCC7-AA49-9C34-60E679ACB962}"/>
              </a:ext>
            </a:extLst>
          </p:cNvPr>
          <p:cNvCxnSpPr>
            <a:cxnSpLocks/>
          </p:cNvCxnSpPr>
          <p:nvPr/>
        </p:nvCxnSpPr>
        <p:spPr>
          <a:xfrm flipH="1" flipV="1">
            <a:off x="2436813" y="313877"/>
            <a:ext cx="1270000" cy="937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09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9347DA-CFD9-764B-BB43-6D81CA97E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41511" cy="6858000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1F6CB6A0-925F-FA4E-988E-F7A2BCFF96C3}"/>
              </a:ext>
            </a:extLst>
          </p:cNvPr>
          <p:cNvSpPr/>
          <p:nvPr/>
        </p:nvSpPr>
        <p:spPr>
          <a:xfrm rot="10800000">
            <a:off x="1106488" y="63500"/>
            <a:ext cx="6223000" cy="5689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6D354-EBEE-724E-8F59-81D599CE7C93}"/>
              </a:ext>
            </a:extLst>
          </p:cNvPr>
          <p:cNvSpPr/>
          <p:nvPr/>
        </p:nvSpPr>
        <p:spPr>
          <a:xfrm>
            <a:off x="1092199" y="257175"/>
            <a:ext cx="207963" cy="54959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3E5985-2718-044F-BBED-B6C742624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399" y="3429000"/>
            <a:ext cx="3720208" cy="312037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1C5C8E-EE70-054C-B703-6A4FDCFBB9C3}"/>
              </a:ext>
            </a:extLst>
          </p:cNvPr>
          <p:cNvCxnSpPr>
            <a:cxnSpLocks/>
          </p:cNvCxnSpPr>
          <p:nvPr/>
        </p:nvCxnSpPr>
        <p:spPr>
          <a:xfrm>
            <a:off x="1181892" y="2814639"/>
            <a:ext cx="7890671" cy="10715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FACBEC-8E0D-9447-AE09-81C852D60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399" y="142495"/>
            <a:ext cx="3717506" cy="31181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AEAE09-1360-4D43-ADB1-B02F6A550B14}"/>
              </a:ext>
            </a:extLst>
          </p:cNvPr>
          <p:cNvCxnSpPr>
            <a:cxnSpLocks/>
          </p:cNvCxnSpPr>
          <p:nvPr/>
        </p:nvCxnSpPr>
        <p:spPr>
          <a:xfrm flipV="1">
            <a:off x="1181891" y="542924"/>
            <a:ext cx="7890672" cy="848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3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0B7A-FF70-0943-851B-DCD1CA47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117991"/>
            <a:ext cx="10515600" cy="821810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Confounding Variables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F9C236-D227-A344-A63C-1B329D4E92F1}"/>
              </a:ext>
            </a:extLst>
          </p:cNvPr>
          <p:cNvSpPr/>
          <p:nvPr/>
        </p:nvSpPr>
        <p:spPr>
          <a:xfrm>
            <a:off x="4930346" y="2416175"/>
            <a:ext cx="867204" cy="143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1602CF01-BF4E-C443-8761-0CC88590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65" y="991944"/>
            <a:ext cx="10054307" cy="574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3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672</Words>
  <Application>Microsoft Macintosh PowerPoint</Application>
  <PresentationFormat>Widescreen</PresentationFormat>
  <Paragraphs>120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Investigating the Economic  Health of the United Nations</vt:lpstr>
      <vt:lpstr>Article 1 of the UN Charter: “To achieve international co-operation in solving international problems of an economic, social, cultural, or humanitarian character...”</vt:lpstr>
      <vt:lpstr>What Factors Most Influence a Nation’s Wealth?</vt:lpstr>
      <vt:lpstr>Modeling Workflow</vt:lpstr>
      <vt:lpstr>PowerPoint Presentation</vt:lpstr>
      <vt:lpstr>PowerPoint Presentation</vt:lpstr>
      <vt:lpstr>PCA</vt:lpstr>
      <vt:lpstr>PowerPoint Presentation</vt:lpstr>
      <vt:lpstr>Confounding Variables</vt:lpstr>
      <vt:lpstr>Confounding Variables</vt:lpstr>
      <vt:lpstr>Multiple Linear Regression</vt:lpstr>
      <vt:lpstr>Predicted ~90% of Variance in 2015 Data</vt:lpstr>
      <vt:lpstr>Strongest predictors include social metrics</vt:lpstr>
      <vt:lpstr>PowerPoint Presentation</vt:lpstr>
      <vt:lpstr>Which Features Were Significant?</vt:lpstr>
      <vt:lpstr>PowerPoint Presentation</vt:lpstr>
      <vt:lpstr>Random Forest Predictions and Features</vt:lpstr>
      <vt:lpstr>Key Insights</vt:lpstr>
      <vt:lpstr>Thank you</vt:lpstr>
      <vt:lpstr>Appendix</vt:lpstr>
      <vt:lpstr>Multiple Linear Regression</vt:lpstr>
      <vt:lpstr>Random Forest</vt:lpstr>
      <vt:lpstr>Feature Transformations</vt:lpstr>
      <vt:lpstr>Regression Errors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Economic  Health of the United Nations</dc:title>
  <dc:creator>Ilhardt, Peter Donald</dc:creator>
  <cp:lastModifiedBy>Ilhardt, Peter Donald</cp:lastModifiedBy>
  <cp:revision>3</cp:revision>
  <dcterms:created xsi:type="dcterms:W3CDTF">2019-11-05T07:45:47Z</dcterms:created>
  <dcterms:modified xsi:type="dcterms:W3CDTF">2019-11-06T19:27:20Z</dcterms:modified>
</cp:coreProperties>
</file>